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04"/>
    <p:restoredTop sz="94723"/>
  </p:normalViewPr>
  <p:slideViewPr>
    <p:cSldViewPr snapToGrid="0">
      <p:cViewPr>
        <p:scale>
          <a:sx n="72" d="100"/>
          <a:sy n="72" d="100"/>
        </p:scale>
        <p:origin x="-372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D6EE1B-039E-4E44-BD2E-A1ACC48FD01F}" type="doc">
      <dgm:prSet loTypeId="urn:microsoft.com/office/officeart/2005/8/layout/hChevron3" loCatId="" qsTypeId="urn:microsoft.com/office/officeart/2005/8/quickstyle/simple1" qsCatId="simple" csTypeId="urn:microsoft.com/office/officeart/2005/8/colors/accent6_2" csCatId="accent6" phldr="1"/>
      <dgm:spPr/>
    </dgm:pt>
    <dgm:pt modelId="{3430D354-22EE-834E-ABA6-1EBDD1C230D9}">
      <dgm:prSet phldrT="[文字]" custT="1"/>
      <dgm:spPr/>
      <dgm:t>
        <a:bodyPr/>
        <a:lstStyle/>
        <a:p>
          <a:r>
            <a:rPr lang="en-US" altLang="zh-TW" sz="1600" dirty="0"/>
            <a:t>1/6: 7</a:t>
          </a:r>
          <a:r>
            <a:rPr lang="zh-TW" altLang="en-US" sz="1600" dirty="0"/>
            <a:t>分</a:t>
          </a:r>
        </a:p>
      </dgm:t>
    </dgm:pt>
    <dgm:pt modelId="{F1B6B74F-0B81-8444-AD71-4C93E4F57819}" type="parTrans" cxnId="{26A3C31A-966A-544B-99CE-C7CDD6CBEB37}">
      <dgm:prSet/>
      <dgm:spPr/>
      <dgm:t>
        <a:bodyPr/>
        <a:lstStyle/>
        <a:p>
          <a:endParaRPr lang="zh-TW" altLang="en-US" sz="1600"/>
        </a:p>
      </dgm:t>
    </dgm:pt>
    <dgm:pt modelId="{04E993C9-C046-2344-8BAC-8567CB867C75}" type="sibTrans" cxnId="{26A3C31A-966A-544B-99CE-C7CDD6CBEB37}">
      <dgm:prSet/>
      <dgm:spPr/>
      <dgm:t>
        <a:bodyPr/>
        <a:lstStyle/>
        <a:p>
          <a:endParaRPr lang="zh-TW" altLang="en-US" sz="1600"/>
        </a:p>
      </dgm:t>
    </dgm:pt>
    <dgm:pt modelId="{0EB60427-839A-754B-980F-720C5A41BC27}">
      <dgm:prSet phldrT="[文字]" custT="1"/>
      <dgm:spPr/>
      <dgm:t>
        <a:bodyPr/>
        <a:lstStyle/>
        <a:p>
          <a:r>
            <a:rPr lang="en-US" altLang="zh-TW" sz="1600" dirty="0"/>
            <a:t>1/11: 7</a:t>
          </a:r>
          <a:r>
            <a:rPr lang="zh-TW" altLang="en-US" sz="1600" dirty="0"/>
            <a:t>分</a:t>
          </a:r>
        </a:p>
      </dgm:t>
    </dgm:pt>
    <dgm:pt modelId="{033CA197-93E2-3E4B-AE9A-73911D8E0858}" type="parTrans" cxnId="{1BEAD6F5-8598-E64F-B421-165C9BD270AE}">
      <dgm:prSet/>
      <dgm:spPr/>
      <dgm:t>
        <a:bodyPr/>
        <a:lstStyle/>
        <a:p>
          <a:endParaRPr lang="zh-TW" altLang="en-US" sz="1600"/>
        </a:p>
      </dgm:t>
    </dgm:pt>
    <dgm:pt modelId="{74B839F2-ED60-ED44-8221-2204E7D357AC}" type="sibTrans" cxnId="{1BEAD6F5-8598-E64F-B421-165C9BD270AE}">
      <dgm:prSet/>
      <dgm:spPr/>
      <dgm:t>
        <a:bodyPr/>
        <a:lstStyle/>
        <a:p>
          <a:endParaRPr lang="zh-TW" altLang="en-US" sz="1600"/>
        </a:p>
      </dgm:t>
    </dgm:pt>
    <dgm:pt modelId="{854517E8-0935-1341-86D5-3903BB967407}" type="pres">
      <dgm:prSet presAssocID="{2ED6EE1B-039E-4E44-BD2E-A1ACC48FD01F}" presName="Name0" presStyleCnt="0">
        <dgm:presLayoutVars>
          <dgm:dir/>
          <dgm:resizeHandles val="exact"/>
        </dgm:presLayoutVars>
      </dgm:prSet>
      <dgm:spPr/>
    </dgm:pt>
    <dgm:pt modelId="{D91571E9-5500-994E-B00A-129580981693}" type="pres">
      <dgm:prSet presAssocID="{3430D354-22EE-834E-ABA6-1EBDD1C230D9}" presName="parTxOnly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1EC014-8873-9842-92AF-BFB777191BF1}" type="pres">
      <dgm:prSet presAssocID="{04E993C9-C046-2344-8BAC-8567CB867C75}" presName="parSpace" presStyleCnt="0"/>
      <dgm:spPr/>
    </dgm:pt>
    <dgm:pt modelId="{028F80FD-99A6-8247-BB37-DC3151DCD54F}" type="pres">
      <dgm:prSet presAssocID="{0EB60427-839A-754B-980F-720C5A41BC27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BEAD6F5-8598-E64F-B421-165C9BD270AE}" srcId="{2ED6EE1B-039E-4E44-BD2E-A1ACC48FD01F}" destId="{0EB60427-839A-754B-980F-720C5A41BC27}" srcOrd="1" destOrd="0" parTransId="{033CA197-93E2-3E4B-AE9A-73911D8E0858}" sibTransId="{74B839F2-ED60-ED44-8221-2204E7D357AC}"/>
    <dgm:cxn modelId="{52575DF7-CBD3-5940-94BE-48EA8CAE60EA}" type="presOf" srcId="{0EB60427-839A-754B-980F-720C5A41BC27}" destId="{028F80FD-99A6-8247-BB37-DC3151DCD54F}" srcOrd="0" destOrd="0" presId="urn:microsoft.com/office/officeart/2005/8/layout/hChevron3"/>
    <dgm:cxn modelId="{26A3C31A-966A-544B-99CE-C7CDD6CBEB37}" srcId="{2ED6EE1B-039E-4E44-BD2E-A1ACC48FD01F}" destId="{3430D354-22EE-834E-ABA6-1EBDD1C230D9}" srcOrd="0" destOrd="0" parTransId="{F1B6B74F-0B81-8444-AD71-4C93E4F57819}" sibTransId="{04E993C9-C046-2344-8BAC-8567CB867C75}"/>
    <dgm:cxn modelId="{FF0F56D4-D912-DD4F-AF84-D057109CCE7C}" type="presOf" srcId="{2ED6EE1B-039E-4E44-BD2E-A1ACC48FD01F}" destId="{854517E8-0935-1341-86D5-3903BB967407}" srcOrd="0" destOrd="0" presId="urn:microsoft.com/office/officeart/2005/8/layout/hChevron3"/>
    <dgm:cxn modelId="{30B61FFE-F6B4-4740-B9B4-3E050FD7488F}" type="presOf" srcId="{3430D354-22EE-834E-ABA6-1EBDD1C230D9}" destId="{D91571E9-5500-994E-B00A-129580981693}" srcOrd="0" destOrd="0" presId="urn:microsoft.com/office/officeart/2005/8/layout/hChevron3"/>
    <dgm:cxn modelId="{11F41E86-58CF-E748-BA3D-215257870546}" type="presParOf" srcId="{854517E8-0935-1341-86D5-3903BB967407}" destId="{D91571E9-5500-994E-B00A-129580981693}" srcOrd="0" destOrd="0" presId="urn:microsoft.com/office/officeart/2005/8/layout/hChevron3"/>
    <dgm:cxn modelId="{66A9549B-FEF2-4A4A-B364-CCF0A0AC3B39}" type="presParOf" srcId="{854517E8-0935-1341-86D5-3903BB967407}" destId="{121EC014-8873-9842-92AF-BFB777191BF1}" srcOrd="1" destOrd="0" presId="urn:microsoft.com/office/officeart/2005/8/layout/hChevron3"/>
    <dgm:cxn modelId="{D641A186-BB00-3346-8592-00AF2F775CB5}" type="presParOf" srcId="{854517E8-0935-1341-86D5-3903BB967407}" destId="{028F80FD-99A6-8247-BB37-DC3151DCD54F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D6EE1B-039E-4E44-BD2E-A1ACC48FD01F}" type="doc">
      <dgm:prSet loTypeId="urn:microsoft.com/office/officeart/2005/8/layout/hChevron3" loCatId="" qsTypeId="urn:microsoft.com/office/officeart/2005/8/quickstyle/simple1" qsCatId="simple" csTypeId="urn:microsoft.com/office/officeart/2005/8/colors/accent5_2" csCatId="accent5" phldr="1"/>
      <dgm:spPr/>
    </dgm:pt>
    <dgm:pt modelId="{3430D354-22EE-834E-ABA6-1EBDD1C230D9}">
      <dgm:prSet phldrT="[文字]" custT="1"/>
      <dgm:spPr/>
      <dgm:t>
        <a:bodyPr/>
        <a:lstStyle/>
        <a:p>
          <a:r>
            <a:rPr lang="en-US" altLang="zh-TW" sz="1600" dirty="0"/>
            <a:t>1/16: 6</a:t>
          </a:r>
          <a:r>
            <a:rPr lang="zh-TW" altLang="en-US" sz="1600" dirty="0"/>
            <a:t>分</a:t>
          </a:r>
        </a:p>
      </dgm:t>
    </dgm:pt>
    <dgm:pt modelId="{F1B6B74F-0B81-8444-AD71-4C93E4F57819}" type="parTrans" cxnId="{26A3C31A-966A-544B-99CE-C7CDD6CBEB37}">
      <dgm:prSet/>
      <dgm:spPr/>
      <dgm:t>
        <a:bodyPr/>
        <a:lstStyle/>
        <a:p>
          <a:endParaRPr lang="zh-TW" altLang="en-US" sz="1600"/>
        </a:p>
      </dgm:t>
    </dgm:pt>
    <dgm:pt modelId="{04E993C9-C046-2344-8BAC-8567CB867C75}" type="sibTrans" cxnId="{26A3C31A-966A-544B-99CE-C7CDD6CBEB37}">
      <dgm:prSet/>
      <dgm:spPr/>
      <dgm:t>
        <a:bodyPr/>
        <a:lstStyle/>
        <a:p>
          <a:endParaRPr lang="zh-TW" altLang="en-US" sz="1600"/>
        </a:p>
      </dgm:t>
    </dgm:pt>
    <dgm:pt modelId="{0EB60427-839A-754B-980F-720C5A41BC27}">
      <dgm:prSet phldrT="[文字]" custT="1"/>
      <dgm:spPr/>
      <dgm:t>
        <a:bodyPr/>
        <a:lstStyle/>
        <a:p>
          <a:r>
            <a:rPr lang="en-US" altLang="zh-TW" sz="1600" dirty="0"/>
            <a:t>1/21: 5</a:t>
          </a:r>
          <a:r>
            <a:rPr lang="zh-TW" altLang="en-US" sz="1600" dirty="0"/>
            <a:t>分</a:t>
          </a:r>
        </a:p>
      </dgm:t>
    </dgm:pt>
    <dgm:pt modelId="{033CA197-93E2-3E4B-AE9A-73911D8E0858}" type="parTrans" cxnId="{1BEAD6F5-8598-E64F-B421-165C9BD270AE}">
      <dgm:prSet/>
      <dgm:spPr/>
      <dgm:t>
        <a:bodyPr/>
        <a:lstStyle/>
        <a:p>
          <a:endParaRPr lang="zh-TW" altLang="en-US" sz="1600"/>
        </a:p>
      </dgm:t>
    </dgm:pt>
    <dgm:pt modelId="{74B839F2-ED60-ED44-8221-2204E7D357AC}" type="sibTrans" cxnId="{1BEAD6F5-8598-E64F-B421-165C9BD270AE}">
      <dgm:prSet/>
      <dgm:spPr/>
      <dgm:t>
        <a:bodyPr/>
        <a:lstStyle/>
        <a:p>
          <a:endParaRPr lang="zh-TW" altLang="en-US" sz="1600"/>
        </a:p>
      </dgm:t>
    </dgm:pt>
    <dgm:pt modelId="{854517E8-0935-1341-86D5-3903BB967407}" type="pres">
      <dgm:prSet presAssocID="{2ED6EE1B-039E-4E44-BD2E-A1ACC48FD01F}" presName="Name0" presStyleCnt="0">
        <dgm:presLayoutVars>
          <dgm:dir/>
          <dgm:resizeHandles val="exact"/>
        </dgm:presLayoutVars>
      </dgm:prSet>
      <dgm:spPr/>
    </dgm:pt>
    <dgm:pt modelId="{D91571E9-5500-994E-B00A-129580981693}" type="pres">
      <dgm:prSet presAssocID="{3430D354-22EE-834E-ABA6-1EBDD1C230D9}" presName="parTxOnly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1EC014-8873-9842-92AF-BFB777191BF1}" type="pres">
      <dgm:prSet presAssocID="{04E993C9-C046-2344-8BAC-8567CB867C75}" presName="parSpace" presStyleCnt="0"/>
      <dgm:spPr/>
    </dgm:pt>
    <dgm:pt modelId="{028F80FD-99A6-8247-BB37-DC3151DCD54F}" type="pres">
      <dgm:prSet presAssocID="{0EB60427-839A-754B-980F-720C5A41BC27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BEAD6F5-8598-E64F-B421-165C9BD270AE}" srcId="{2ED6EE1B-039E-4E44-BD2E-A1ACC48FD01F}" destId="{0EB60427-839A-754B-980F-720C5A41BC27}" srcOrd="1" destOrd="0" parTransId="{033CA197-93E2-3E4B-AE9A-73911D8E0858}" sibTransId="{74B839F2-ED60-ED44-8221-2204E7D357AC}"/>
    <dgm:cxn modelId="{52575DF7-CBD3-5940-94BE-48EA8CAE60EA}" type="presOf" srcId="{0EB60427-839A-754B-980F-720C5A41BC27}" destId="{028F80FD-99A6-8247-BB37-DC3151DCD54F}" srcOrd="0" destOrd="0" presId="urn:microsoft.com/office/officeart/2005/8/layout/hChevron3"/>
    <dgm:cxn modelId="{26A3C31A-966A-544B-99CE-C7CDD6CBEB37}" srcId="{2ED6EE1B-039E-4E44-BD2E-A1ACC48FD01F}" destId="{3430D354-22EE-834E-ABA6-1EBDD1C230D9}" srcOrd="0" destOrd="0" parTransId="{F1B6B74F-0B81-8444-AD71-4C93E4F57819}" sibTransId="{04E993C9-C046-2344-8BAC-8567CB867C75}"/>
    <dgm:cxn modelId="{FF0F56D4-D912-DD4F-AF84-D057109CCE7C}" type="presOf" srcId="{2ED6EE1B-039E-4E44-BD2E-A1ACC48FD01F}" destId="{854517E8-0935-1341-86D5-3903BB967407}" srcOrd="0" destOrd="0" presId="urn:microsoft.com/office/officeart/2005/8/layout/hChevron3"/>
    <dgm:cxn modelId="{30B61FFE-F6B4-4740-B9B4-3E050FD7488F}" type="presOf" srcId="{3430D354-22EE-834E-ABA6-1EBDD1C230D9}" destId="{D91571E9-5500-994E-B00A-129580981693}" srcOrd="0" destOrd="0" presId="urn:microsoft.com/office/officeart/2005/8/layout/hChevron3"/>
    <dgm:cxn modelId="{11F41E86-58CF-E748-BA3D-215257870546}" type="presParOf" srcId="{854517E8-0935-1341-86D5-3903BB967407}" destId="{D91571E9-5500-994E-B00A-129580981693}" srcOrd="0" destOrd="0" presId="urn:microsoft.com/office/officeart/2005/8/layout/hChevron3"/>
    <dgm:cxn modelId="{66A9549B-FEF2-4A4A-B364-CCF0A0AC3B39}" type="presParOf" srcId="{854517E8-0935-1341-86D5-3903BB967407}" destId="{121EC014-8873-9842-92AF-BFB777191BF1}" srcOrd="1" destOrd="0" presId="urn:microsoft.com/office/officeart/2005/8/layout/hChevron3"/>
    <dgm:cxn modelId="{D641A186-BB00-3346-8592-00AF2F775CB5}" type="presParOf" srcId="{854517E8-0935-1341-86D5-3903BB967407}" destId="{028F80FD-99A6-8247-BB37-DC3151DCD54F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D6EE1B-039E-4E44-BD2E-A1ACC48FD01F}" type="doc">
      <dgm:prSet loTypeId="urn:microsoft.com/office/officeart/2005/8/layout/hChevron3" loCatId="" qsTypeId="urn:microsoft.com/office/officeart/2005/8/quickstyle/simple1" qsCatId="simple" csTypeId="urn:microsoft.com/office/officeart/2005/8/colors/accent4_2" csCatId="accent4" phldr="1"/>
      <dgm:spPr/>
    </dgm:pt>
    <dgm:pt modelId="{3430D354-22EE-834E-ABA6-1EBDD1C230D9}">
      <dgm:prSet phldrT="[文字]" custT="1"/>
      <dgm:spPr>
        <a:solidFill>
          <a:srgbClr val="FFFF00"/>
        </a:solidFill>
      </dgm:spPr>
      <dgm:t>
        <a:bodyPr/>
        <a:lstStyle/>
        <a:p>
          <a:r>
            <a:rPr lang="en-US" altLang="zh-TW" sz="1600" dirty="0">
              <a:solidFill>
                <a:schemeClr val="tx1"/>
              </a:solidFill>
            </a:rPr>
            <a:t>1/31: 5</a:t>
          </a:r>
          <a:r>
            <a:rPr lang="zh-TW" altLang="en-US" sz="1600" dirty="0">
              <a:solidFill>
                <a:schemeClr val="tx1"/>
              </a:solidFill>
            </a:rPr>
            <a:t>分</a:t>
          </a:r>
        </a:p>
      </dgm:t>
    </dgm:pt>
    <dgm:pt modelId="{F1B6B74F-0B81-8444-AD71-4C93E4F57819}" type="parTrans" cxnId="{26A3C31A-966A-544B-99CE-C7CDD6CBEB37}">
      <dgm:prSet/>
      <dgm:spPr/>
      <dgm:t>
        <a:bodyPr/>
        <a:lstStyle/>
        <a:p>
          <a:endParaRPr lang="zh-TW" altLang="en-US" sz="1600">
            <a:solidFill>
              <a:schemeClr val="tx1"/>
            </a:solidFill>
          </a:endParaRPr>
        </a:p>
      </dgm:t>
    </dgm:pt>
    <dgm:pt modelId="{04E993C9-C046-2344-8BAC-8567CB867C75}" type="sibTrans" cxnId="{26A3C31A-966A-544B-99CE-C7CDD6CBEB37}">
      <dgm:prSet/>
      <dgm:spPr/>
      <dgm:t>
        <a:bodyPr/>
        <a:lstStyle/>
        <a:p>
          <a:endParaRPr lang="zh-TW" altLang="en-US" sz="1600">
            <a:solidFill>
              <a:schemeClr val="tx1"/>
            </a:solidFill>
          </a:endParaRPr>
        </a:p>
      </dgm:t>
    </dgm:pt>
    <dgm:pt modelId="{0EB60427-839A-754B-980F-720C5A41BC27}">
      <dgm:prSet phldrT="[文字]" custT="1"/>
      <dgm:spPr>
        <a:solidFill>
          <a:srgbClr val="FFFF00"/>
        </a:solidFill>
      </dgm:spPr>
      <dgm:t>
        <a:bodyPr/>
        <a:lstStyle/>
        <a:p>
          <a:r>
            <a:rPr lang="en-US" altLang="zh-TW" sz="1600" dirty="0">
              <a:solidFill>
                <a:schemeClr val="tx1"/>
              </a:solidFill>
            </a:rPr>
            <a:t>2/5: 5</a:t>
          </a:r>
          <a:r>
            <a:rPr lang="zh-TW" altLang="en-US" sz="1600" dirty="0">
              <a:solidFill>
                <a:schemeClr val="tx1"/>
              </a:solidFill>
            </a:rPr>
            <a:t>分</a:t>
          </a:r>
        </a:p>
      </dgm:t>
    </dgm:pt>
    <dgm:pt modelId="{033CA197-93E2-3E4B-AE9A-73911D8E0858}" type="parTrans" cxnId="{1BEAD6F5-8598-E64F-B421-165C9BD270AE}">
      <dgm:prSet/>
      <dgm:spPr/>
      <dgm:t>
        <a:bodyPr/>
        <a:lstStyle/>
        <a:p>
          <a:endParaRPr lang="zh-TW" altLang="en-US" sz="1600">
            <a:solidFill>
              <a:schemeClr val="tx1"/>
            </a:solidFill>
          </a:endParaRPr>
        </a:p>
      </dgm:t>
    </dgm:pt>
    <dgm:pt modelId="{74B839F2-ED60-ED44-8221-2204E7D357AC}" type="sibTrans" cxnId="{1BEAD6F5-8598-E64F-B421-165C9BD270AE}">
      <dgm:prSet/>
      <dgm:spPr/>
      <dgm:t>
        <a:bodyPr/>
        <a:lstStyle/>
        <a:p>
          <a:endParaRPr lang="zh-TW" altLang="en-US" sz="1600">
            <a:solidFill>
              <a:schemeClr val="tx1"/>
            </a:solidFill>
          </a:endParaRPr>
        </a:p>
      </dgm:t>
    </dgm:pt>
    <dgm:pt modelId="{854517E8-0935-1341-86D5-3903BB967407}" type="pres">
      <dgm:prSet presAssocID="{2ED6EE1B-039E-4E44-BD2E-A1ACC48FD01F}" presName="Name0" presStyleCnt="0">
        <dgm:presLayoutVars>
          <dgm:dir/>
          <dgm:resizeHandles val="exact"/>
        </dgm:presLayoutVars>
      </dgm:prSet>
      <dgm:spPr/>
    </dgm:pt>
    <dgm:pt modelId="{D91571E9-5500-994E-B00A-129580981693}" type="pres">
      <dgm:prSet presAssocID="{3430D354-22EE-834E-ABA6-1EBDD1C230D9}" presName="parTxOnly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1EC014-8873-9842-92AF-BFB777191BF1}" type="pres">
      <dgm:prSet presAssocID="{04E993C9-C046-2344-8BAC-8567CB867C75}" presName="parSpace" presStyleCnt="0"/>
      <dgm:spPr/>
    </dgm:pt>
    <dgm:pt modelId="{028F80FD-99A6-8247-BB37-DC3151DCD54F}" type="pres">
      <dgm:prSet presAssocID="{0EB60427-839A-754B-980F-720C5A41BC27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BEAD6F5-8598-E64F-B421-165C9BD270AE}" srcId="{2ED6EE1B-039E-4E44-BD2E-A1ACC48FD01F}" destId="{0EB60427-839A-754B-980F-720C5A41BC27}" srcOrd="1" destOrd="0" parTransId="{033CA197-93E2-3E4B-AE9A-73911D8E0858}" sibTransId="{74B839F2-ED60-ED44-8221-2204E7D357AC}"/>
    <dgm:cxn modelId="{52575DF7-CBD3-5940-94BE-48EA8CAE60EA}" type="presOf" srcId="{0EB60427-839A-754B-980F-720C5A41BC27}" destId="{028F80FD-99A6-8247-BB37-DC3151DCD54F}" srcOrd="0" destOrd="0" presId="urn:microsoft.com/office/officeart/2005/8/layout/hChevron3"/>
    <dgm:cxn modelId="{26A3C31A-966A-544B-99CE-C7CDD6CBEB37}" srcId="{2ED6EE1B-039E-4E44-BD2E-A1ACC48FD01F}" destId="{3430D354-22EE-834E-ABA6-1EBDD1C230D9}" srcOrd="0" destOrd="0" parTransId="{F1B6B74F-0B81-8444-AD71-4C93E4F57819}" sibTransId="{04E993C9-C046-2344-8BAC-8567CB867C75}"/>
    <dgm:cxn modelId="{FF0F56D4-D912-DD4F-AF84-D057109CCE7C}" type="presOf" srcId="{2ED6EE1B-039E-4E44-BD2E-A1ACC48FD01F}" destId="{854517E8-0935-1341-86D5-3903BB967407}" srcOrd="0" destOrd="0" presId="urn:microsoft.com/office/officeart/2005/8/layout/hChevron3"/>
    <dgm:cxn modelId="{30B61FFE-F6B4-4740-B9B4-3E050FD7488F}" type="presOf" srcId="{3430D354-22EE-834E-ABA6-1EBDD1C230D9}" destId="{D91571E9-5500-994E-B00A-129580981693}" srcOrd="0" destOrd="0" presId="urn:microsoft.com/office/officeart/2005/8/layout/hChevron3"/>
    <dgm:cxn modelId="{11F41E86-58CF-E748-BA3D-215257870546}" type="presParOf" srcId="{854517E8-0935-1341-86D5-3903BB967407}" destId="{D91571E9-5500-994E-B00A-129580981693}" srcOrd="0" destOrd="0" presId="urn:microsoft.com/office/officeart/2005/8/layout/hChevron3"/>
    <dgm:cxn modelId="{66A9549B-FEF2-4A4A-B364-CCF0A0AC3B39}" type="presParOf" srcId="{854517E8-0935-1341-86D5-3903BB967407}" destId="{121EC014-8873-9842-92AF-BFB777191BF1}" srcOrd="1" destOrd="0" presId="urn:microsoft.com/office/officeart/2005/8/layout/hChevron3"/>
    <dgm:cxn modelId="{D641A186-BB00-3346-8592-00AF2F775CB5}" type="presParOf" srcId="{854517E8-0935-1341-86D5-3903BB967407}" destId="{028F80FD-99A6-8247-BB37-DC3151DCD54F}" srcOrd="2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D6EE1B-039E-4E44-BD2E-A1ACC48FD01F}" type="doc">
      <dgm:prSet loTypeId="urn:microsoft.com/office/officeart/2005/8/layout/hChevron3" loCatId="" qsTypeId="urn:microsoft.com/office/officeart/2005/8/quickstyle/simple1" qsCatId="simple" csTypeId="urn:microsoft.com/office/officeart/2005/8/colors/accent4_2" csCatId="accent4" phldr="1"/>
      <dgm:spPr/>
    </dgm:pt>
    <dgm:pt modelId="{3430D354-22EE-834E-ABA6-1EBDD1C230D9}">
      <dgm:prSet phldrT="[文字]" custT="1"/>
      <dgm:spPr/>
      <dgm:t>
        <a:bodyPr/>
        <a:lstStyle/>
        <a:p>
          <a:r>
            <a:rPr lang="en-US" altLang="zh-TW" sz="1600" dirty="0"/>
            <a:t>2/10: 4</a:t>
          </a:r>
          <a:r>
            <a:rPr lang="zh-TW" altLang="en-US" sz="1600" dirty="0"/>
            <a:t>分</a:t>
          </a:r>
        </a:p>
      </dgm:t>
    </dgm:pt>
    <dgm:pt modelId="{F1B6B74F-0B81-8444-AD71-4C93E4F57819}" type="parTrans" cxnId="{26A3C31A-966A-544B-99CE-C7CDD6CBEB37}">
      <dgm:prSet/>
      <dgm:spPr/>
      <dgm:t>
        <a:bodyPr/>
        <a:lstStyle/>
        <a:p>
          <a:endParaRPr lang="zh-TW" altLang="en-US" sz="1600"/>
        </a:p>
      </dgm:t>
    </dgm:pt>
    <dgm:pt modelId="{04E993C9-C046-2344-8BAC-8567CB867C75}" type="sibTrans" cxnId="{26A3C31A-966A-544B-99CE-C7CDD6CBEB37}">
      <dgm:prSet/>
      <dgm:spPr/>
      <dgm:t>
        <a:bodyPr/>
        <a:lstStyle/>
        <a:p>
          <a:endParaRPr lang="zh-TW" altLang="en-US" sz="1600"/>
        </a:p>
      </dgm:t>
    </dgm:pt>
    <dgm:pt modelId="{0EB60427-839A-754B-980F-720C5A41BC27}">
      <dgm:prSet phldrT="[文字]" custT="1"/>
      <dgm:spPr/>
      <dgm:t>
        <a:bodyPr/>
        <a:lstStyle/>
        <a:p>
          <a:r>
            <a:rPr lang="en-US" altLang="zh-TW" sz="1600" dirty="0"/>
            <a:t>2/15: 4</a:t>
          </a:r>
          <a:r>
            <a:rPr lang="zh-TW" altLang="en-US" sz="1600" dirty="0"/>
            <a:t>分</a:t>
          </a:r>
        </a:p>
      </dgm:t>
    </dgm:pt>
    <dgm:pt modelId="{033CA197-93E2-3E4B-AE9A-73911D8E0858}" type="parTrans" cxnId="{1BEAD6F5-8598-E64F-B421-165C9BD270AE}">
      <dgm:prSet/>
      <dgm:spPr/>
      <dgm:t>
        <a:bodyPr/>
        <a:lstStyle/>
        <a:p>
          <a:endParaRPr lang="zh-TW" altLang="en-US" sz="1600"/>
        </a:p>
      </dgm:t>
    </dgm:pt>
    <dgm:pt modelId="{74B839F2-ED60-ED44-8221-2204E7D357AC}" type="sibTrans" cxnId="{1BEAD6F5-8598-E64F-B421-165C9BD270AE}">
      <dgm:prSet/>
      <dgm:spPr/>
      <dgm:t>
        <a:bodyPr/>
        <a:lstStyle/>
        <a:p>
          <a:endParaRPr lang="zh-TW" altLang="en-US" sz="1600"/>
        </a:p>
      </dgm:t>
    </dgm:pt>
    <dgm:pt modelId="{854517E8-0935-1341-86D5-3903BB967407}" type="pres">
      <dgm:prSet presAssocID="{2ED6EE1B-039E-4E44-BD2E-A1ACC48FD01F}" presName="Name0" presStyleCnt="0">
        <dgm:presLayoutVars>
          <dgm:dir/>
          <dgm:resizeHandles val="exact"/>
        </dgm:presLayoutVars>
      </dgm:prSet>
      <dgm:spPr/>
    </dgm:pt>
    <dgm:pt modelId="{D91571E9-5500-994E-B00A-129580981693}" type="pres">
      <dgm:prSet presAssocID="{3430D354-22EE-834E-ABA6-1EBDD1C230D9}" presName="parTxOnly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1EC014-8873-9842-92AF-BFB777191BF1}" type="pres">
      <dgm:prSet presAssocID="{04E993C9-C046-2344-8BAC-8567CB867C75}" presName="parSpace" presStyleCnt="0"/>
      <dgm:spPr/>
    </dgm:pt>
    <dgm:pt modelId="{028F80FD-99A6-8247-BB37-DC3151DCD54F}" type="pres">
      <dgm:prSet presAssocID="{0EB60427-839A-754B-980F-720C5A41BC27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BEAD6F5-8598-E64F-B421-165C9BD270AE}" srcId="{2ED6EE1B-039E-4E44-BD2E-A1ACC48FD01F}" destId="{0EB60427-839A-754B-980F-720C5A41BC27}" srcOrd="1" destOrd="0" parTransId="{033CA197-93E2-3E4B-AE9A-73911D8E0858}" sibTransId="{74B839F2-ED60-ED44-8221-2204E7D357AC}"/>
    <dgm:cxn modelId="{52575DF7-CBD3-5940-94BE-48EA8CAE60EA}" type="presOf" srcId="{0EB60427-839A-754B-980F-720C5A41BC27}" destId="{028F80FD-99A6-8247-BB37-DC3151DCD54F}" srcOrd="0" destOrd="0" presId="urn:microsoft.com/office/officeart/2005/8/layout/hChevron3"/>
    <dgm:cxn modelId="{26A3C31A-966A-544B-99CE-C7CDD6CBEB37}" srcId="{2ED6EE1B-039E-4E44-BD2E-A1ACC48FD01F}" destId="{3430D354-22EE-834E-ABA6-1EBDD1C230D9}" srcOrd="0" destOrd="0" parTransId="{F1B6B74F-0B81-8444-AD71-4C93E4F57819}" sibTransId="{04E993C9-C046-2344-8BAC-8567CB867C75}"/>
    <dgm:cxn modelId="{FF0F56D4-D912-DD4F-AF84-D057109CCE7C}" type="presOf" srcId="{2ED6EE1B-039E-4E44-BD2E-A1ACC48FD01F}" destId="{854517E8-0935-1341-86D5-3903BB967407}" srcOrd="0" destOrd="0" presId="urn:microsoft.com/office/officeart/2005/8/layout/hChevron3"/>
    <dgm:cxn modelId="{30B61FFE-F6B4-4740-B9B4-3E050FD7488F}" type="presOf" srcId="{3430D354-22EE-834E-ABA6-1EBDD1C230D9}" destId="{D91571E9-5500-994E-B00A-129580981693}" srcOrd="0" destOrd="0" presId="urn:microsoft.com/office/officeart/2005/8/layout/hChevron3"/>
    <dgm:cxn modelId="{11F41E86-58CF-E748-BA3D-215257870546}" type="presParOf" srcId="{854517E8-0935-1341-86D5-3903BB967407}" destId="{D91571E9-5500-994E-B00A-129580981693}" srcOrd="0" destOrd="0" presId="urn:microsoft.com/office/officeart/2005/8/layout/hChevron3"/>
    <dgm:cxn modelId="{66A9549B-FEF2-4A4A-B364-CCF0A0AC3B39}" type="presParOf" srcId="{854517E8-0935-1341-86D5-3903BB967407}" destId="{121EC014-8873-9842-92AF-BFB777191BF1}" srcOrd="1" destOrd="0" presId="urn:microsoft.com/office/officeart/2005/8/layout/hChevron3"/>
    <dgm:cxn modelId="{D641A186-BB00-3346-8592-00AF2F775CB5}" type="presParOf" srcId="{854517E8-0935-1341-86D5-3903BB967407}" destId="{028F80FD-99A6-8247-BB37-DC3151DCD54F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571E9-5500-994E-B00A-129580981693}">
      <dsp:nvSpPr>
        <dsp:cNvPr id="0" name=""/>
        <dsp:cNvSpPr/>
      </dsp:nvSpPr>
      <dsp:spPr>
        <a:xfrm>
          <a:off x="2410" y="537128"/>
          <a:ext cx="1711450" cy="684580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/>
            <a:t>1/6: 7</a:t>
          </a:r>
          <a:r>
            <a:rPr lang="zh-TW" altLang="en-US" sz="1600" kern="1200" dirty="0"/>
            <a:t>分</a:t>
          </a:r>
        </a:p>
      </dsp:txBody>
      <dsp:txXfrm>
        <a:off x="2410" y="537128"/>
        <a:ext cx="1540305" cy="684580"/>
      </dsp:txXfrm>
    </dsp:sp>
    <dsp:sp modelId="{028F80FD-99A6-8247-BB37-DC3151DCD54F}">
      <dsp:nvSpPr>
        <dsp:cNvPr id="0" name=""/>
        <dsp:cNvSpPr/>
      </dsp:nvSpPr>
      <dsp:spPr>
        <a:xfrm>
          <a:off x="1371570" y="537128"/>
          <a:ext cx="1711450" cy="68458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/>
            <a:t>1/11: 7</a:t>
          </a:r>
          <a:r>
            <a:rPr lang="zh-TW" altLang="en-US" sz="1600" kern="1200" dirty="0"/>
            <a:t>分</a:t>
          </a:r>
        </a:p>
      </dsp:txBody>
      <dsp:txXfrm>
        <a:off x="1713860" y="537128"/>
        <a:ext cx="1026870" cy="684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571E9-5500-994E-B00A-129580981693}">
      <dsp:nvSpPr>
        <dsp:cNvPr id="0" name=""/>
        <dsp:cNvSpPr/>
      </dsp:nvSpPr>
      <dsp:spPr>
        <a:xfrm>
          <a:off x="2410" y="537128"/>
          <a:ext cx="1711450" cy="684580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/>
            <a:t>1/16: 6</a:t>
          </a:r>
          <a:r>
            <a:rPr lang="zh-TW" altLang="en-US" sz="1600" kern="1200" dirty="0"/>
            <a:t>分</a:t>
          </a:r>
        </a:p>
      </dsp:txBody>
      <dsp:txXfrm>
        <a:off x="2410" y="537128"/>
        <a:ext cx="1540305" cy="684580"/>
      </dsp:txXfrm>
    </dsp:sp>
    <dsp:sp modelId="{028F80FD-99A6-8247-BB37-DC3151DCD54F}">
      <dsp:nvSpPr>
        <dsp:cNvPr id="0" name=""/>
        <dsp:cNvSpPr/>
      </dsp:nvSpPr>
      <dsp:spPr>
        <a:xfrm>
          <a:off x="1371570" y="537128"/>
          <a:ext cx="1711450" cy="68458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/>
            <a:t>1/21: 5</a:t>
          </a:r>
          <a:r>
            <a:rPr lang="zh-TW" altLang="en-US" sz="1600" kern="1200" dirty="0"/>
            <a:t>分</a:t>
          </a:r>
        </a:p>
      </dsp:txBody>
      <dsp:txXfrm>
        <a:off x="1713860" y="537128"/>
        <a:ext cx="1026870" cy="684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571E9-5500-994E-B00A-129580981693}">
      <dsp:nvSpPr>
        <dsp:cNvPr id="0" name=""/>
        <dsp:cNvSpPr/>
      </dsp:nvSpPr>
      <dsp:spPr>
        <a:xfrm>
          <a:off x="2410" y="537128"/>
          <a:ext cx="1711450" cy="684580"/>
        </a:xfrm>
        <a:prstGeom prst="homePlate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>
              <a:solidFill>
                <a:schemeClr val="tx1"/>
              </a:solidFill>
            </a:rPr>
            <a:t>1/31: 5</a:t>
          </a:r>
          <a:r>
            <a:rPr lang="zh-TW" altLang="en-US" sz="1600" kern="1200" dirty="0">
              <a:solidFill>
                <a:schemeClr val="tx1"/>
              </a:solidFill>
            </a:rPr>
            <a:t>分</a:t>
          </a:r>
        </a:p>
      </dsp:txBody>
      <dsp:txXfrm>
        <a:off x="2410" y="537128"/>
        <a:ext cx="1540305" cy="684580"/>
      </dsp:txXfrm>
    </dsp:sp>
    <dsp:sp modelId="{028F80FD-99A6-8247-BB37-DC3151DCD54F}">
      <dsp:nvSpPr>
        <dsp:cNvPr id="0" name=""/>
        <dsp:cNvSpPr/>
      </dsp:nvSpPr>
      <dsp:spPr>
        <a:xfrm>
          <a:off x="1371570" y="537128"/>
          <a:ext cx="1711450" cy="684580"/>
        </a:xfrm>
        <a:prstGeom prst="chevron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>
              <a:solidFill>
                <a:schemeClr val="tx1"/>
              </a:solidFill>
            </a:rPr>
            <a:t>2/5: 5</a:t>
          </a:r>
          <a:r>
            <a:rPr lang="zh-TW" altLang="en-US" sz="1600" kern="1200" dirty="0">
              <a:solidFill>
                <a:schemeClr val="tx1"/>
              </a:solidFill>
            </a:rPr>
            <a:t>分</a:t>
          </a:r>
        </a:p>
      </dsp:txBody>
      <dsp:txXfrm>
        <a:off x="1713860" y="537128"/>
        <a:ext cx="1026870" cy="684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571E9-5500-994E-B00A-129580981693}">
      <dsp:nvSpPr>
        <dsp:cNvPr id="0" name=""/>
        <dsp:cNvSpPr/>
      </dsp:nvSpPr>
      <dsp:spPr>
        <a:xfrm>
          <a:off x="2410" y="537128"/>
          <a:ext cx="1711450" cy="684580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/>
            <a:t>2/10: 4</a:t>
          </a:r>
          <a:r>
            <a:rPr lang="zh-TW" altLang="en-US" sz="1600" kern="1200" dirty="0"/>
            <a:t>分</a:t>
          </a:r>
        </a:p>
      </dsp:txBody>
      <dsp:txXfrm>
        <a:off x="2410" y="537128"/>
        <a:ext cx="1540305" cy="684580"/>
      </dsp:txXfrm>
    </dsp:sp>
    <dsp:sp modelId="{028F80FD-99A6-8247-BB37-DC3151DCD54F}">
      <dsp:nvSpPr>
        <dsp:cNvPr id="0" name=""/>
        <dsp:cNvSpPr/>
      </dsp:nvSpPr>
      <dsp:spPr>
        <a:xfrm>
          <a:off x="1371570" y="537128"/>
          <a:ext cx="1711450" cy="68458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/>
            <a:t>2/15: 4</a:t>
          </a:r>
          <a:r>
            <a:rPr lang="zh-TW" altLang="en-US" sz="1600" kern="1200" dirty="0"/>
            <a:t>分</a:t>
          </a:r>
        </a:p>
      </dsp:txBody>
      <dsp:txXfrm>
        <a:off x="1713860" y="537128"/>
        <a:ext cx="1026870" cy="684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260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030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375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437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524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740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170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264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1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585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9414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38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332B231-B5B4-F2B1-C3D2-DB7844411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dirty="0"/>
              <a:t>芳香療法應用於</a:t>
            </a:r>
            <a:r>
              <a:rPr kumimoji="1" lang="en-US" altLang="zh-TW" dirty="0"/>
              <a:t/>
            </a:r>
            <a:br>
              <a:rPr kumimoji="1" lang="en-US" altLang="zh-TW" dirty="0"/>
            </a:br>
            <a:r>
              <a:rPr kumimoji="1" lang="zh-TW" altLang="en-US" dirty="0"/>
              <a:t>肌肉酸痛個案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0937A61B-D82A-BA1C-C1BE-A615DEDE8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3976591"/>
            <a:ext cx="8637072" cy="1071095"/>
          </a:xfrm>
        </p:spPr>
        <p:txBody>
          <a:bodyPr/>
          <a:lstStyle/>
          <a:p>
            <a:r>
              <a:rPr kumimoji="1" lang="zh-TW" altLang="en-US" dirty="0"/>
              <a:t>高階</a:t>
            </a:r>
            <a:r>
              <a:rPr kumimoji="1" lang="en-US" altLang="zh-TW" dirty="0"/>
              <a:t>102</a:t>
            </a:r>
            <a:r>
              <a:rPr kumimoji="1" lang="zh-TW" altLang="en-US" dirty="0" smtClean="0"/>
              <a:t>期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61493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A09CC91-7749-4718-1586-A58114F9F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芳療配方四（</a:t>
            </a:r>
            <a:r>
              <a:rPr kumimoji="1" lang="en-US" altLang="zh-TW" dirty="0"/>
              <a:t>10ml, 3%</a:t>
            </a:r>
            <a:r>
              <a:rPr kumimoji="1" lang="zh-TW" altLang="en-US" dirty="0"/>
              <a:t>）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xmlns="" id="{8D501AF4-CA42-7878-F3FB-02B6F31839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54369"/>
              </p:ext>
            </p:extLst>
          </p:nvPr>
        </p:nvGraphicFramePr>
        <p:xfrm>
          <a:off x="1206819" y="1448313"/>
          <a:ext cx="9778362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00855">
                  <a:extLst>
                    <a:ext uri="{9D8B030D-6E8A-4147-A177-3AD203B41FA5}">
                      <a16:colId xmlns:a16="http://schemas.microsoft.com/office/drawing/2014/main" xmlns="" val="997453163"/>
                    </a:ext>
                  </a:extLst>
                </a:gridCol>
                <a:gridCol w="2477507">
                  <a:extLst>
                    <a:ext uri="{9D8B030D-6E8A-4147-A177-3AD203B41FA5}">
                      <a16:colId xmlns:a16="http://schemas.microsoft.com/office/drawing/2014/main" xmlns="" val="2344190839"/>
                    </a:ext>
                  </a:extLst>
                </a:gridCol>
              </a:tblGrid>
              <a:tr h="1578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名稱</a:t>
                      </a:r>
                      <a:r>
                        <a:rPr lang="en-US" sz="1600" b="0" dirty="0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(</a:t>
                      </a:r>
                      <a:r>
                        <a:rPr lang="en-US" sz="1600" b="0" dirty="0" err="1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Eo</a:t>
                      </a: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、</a:t>
                      </a:r>
                      <a:r>
                        <a:rPr lang="en-US" sz="1600" b="0" dirty="0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Vo</a:t>
                      </a: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、</a:t>
                      </a:r>
                      <a:r>
                        <a:rPr lang="en-US" sz="1600" b="0" dirty="0" err="1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Hy</a:t>
                      </a:r>
                      <a:r>
                        <a:rPr lang="en-US" sz="1600" b="0" dirty="0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劑量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9297712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丁香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1d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54953351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薑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55032950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甜馬鬱蘭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1489617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杜松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1d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87264738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甜杏仁油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6ml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98056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聖約翰草</a:t>
                      </a:r>
                      <a:r>
                        <a:rPr lang="zh-TW" sz="1600" b="0">
                          <a:effectLst/>
                          <a:latin typeface="Apple Color Emoji" pitchFamily="2" charset="0"/>
                          <a:ea typeface="新細明體" panose="02020500000000000000" pitchFamily="18" charset="-120"/>
                          <a:cs typeface="Apple Color Emoji" pitchFamily="2" charset="0"/>
                        </a:rPr>
                        <a:t>浸</a:t>
                      </a:r>
                      <a:r>
                        <a:rPr lang="zh-TW" sz="16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泡油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2ml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4085449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山金車</a:t>
                      </a:r>
                      <a:r>
                        <a:rPr lang="zh-TW" sz="1600" b="0">
                          <a:effectLst/>
                          <a:latin typeface="Apple Color Emoji" pitchFamily="2" charset="0"/>
                          <a:ea typeface="新細明體" panose="02020500000000000000" pitchFamily="18" charset="-120"/>
                          <a:cs typeface="Apple Color Emoji" pitchFamily="2" charset="0"/>
                        </a:rPr>
                        <a:t>浸</a:t>
                      </a:r>
                      <a:r>
                        <a:rPr lang="zh-TW" sz="16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泡油</a:t>
                      </a:r>
                      <a:endParaRPr lang="zh-TW" sz="16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2ml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8215859"/>
                  </a:ext>
                </a:extLst>
              </a:tr>
            </a:tbl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xmlns="" id="{6FD4D0D0-6DF5-B3EF-C17C-90BA9E696E64}"/>
              </a:ext>
            </a:extLst>
          </p:cNvPr>
          <p:cNvSpPr txBox="1">
            <a:spLocks/>
          </p:cNvSpPr>
          <p:nvPr/>
        </p:nvSpPr>
        <p:spPr>
          <a:xfrm>
            <a:off x="233800" y="146501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TW" altLang="en-US" dirty="0"/>
              <a:t>芳療措施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D7C10D9D-6BB4-884E-4994-91BF60A661DB}"/>
              </a:ext>
            </a:extLst>
          </p:cNvPr>
          <p:cNvSpPr txBox="1"/>
          <p:nvPr/>
        </p:nvSpPr>
        <p:spPr>
          <a:xfrm>
            <a:off x="1130269" y="4033843"/>
            <a:ext cx="10452131" cy="207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16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使用建議：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1.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精油使用建議：可以於運動完使用，局部塗抹在酸痛的部位。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2.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生活習慣、作息調整建議：運動前後應落實暖身運動，也需要多補充水份、蛋白質攝取，以代謝乳酸。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cs typeface="新細明體" panose="02020500000000000000" pitchFamily="18" charset="-120"/>
              </a:rPr>
              <a:t>3.</a:t>
            </a:r>
            <a:r>
              <a:rPr lang="zh-TW" altLang="zh-TW" sz="1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其他改善建議：運動結束後易使神經緊繃，在睡前可以做舒緩的拉筋動作，緩解緊繃神經，促進睡眠安穩。</a:t>
            </a:r>
            <a:r>
              <a:rPr lang="zh-TW" altLang="zh-TW" dirty="0">
                <a:effectLst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54670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FA19C9E-43B5-A832-E54A-073FE3E72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芳療評值（</a:t>
            </a:r>
            <a:r>
              <a:rPr kumimoji="1" lang="en-US" altLang="zh-TW" dirty="0"/>
              <a:t>1/6~2/15</a:t>
            </a:r>
            <a:r>
              <a:rPr kumimoji="1" lang="zh-TW" altLang="en-US" dirty="0"/>
              <a:t>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7BF929F-BF1A-C1CB-F11D-C793EAC89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23740"/>
            <a:ext cx="2126277" cy="523305"/>
          </a:xfrm>
        </p:spPr>
        <p:txBody>
          <a:bodyPr/>
          <a:lstStyle/>
          <a:p>
            <a:r>
              <a:rPr kumimoji="1" lang="zh-TW" altLang="en-US" dirty="0"/>
              <a:t>疼痛指數：</a:t>
            </a:r>
          </a:p>
        </p:txBody>
      </p:sp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xmlns="" id="{2020BA08-2BDC-C373-18FA-C7D39146DF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689746"/>
              </p:ext>
            </p:extLst>
          </p:nvPr>
        </p:nvGraphicFramePr>
        <p:xfrm>
          <a:off x="1130270" y="2002559"/>
          <a:ext cx="3085431" cy="175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xmlns="" id="{DE2B2628-C584-3706-CB03-091BE6E62C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8486477"/>
              </p:ext>
            </p:extLst>
          </p:nvPr>
        </p:nvGraphicFramePr>
        <p:xfrm>
          <a:off x="3459049" y="2881978"/>
          <a:ext cx="3085431" cy="175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資料庫圖表 5">
            <a:extLst>
              <a:ext uri="{FF2B5EF4-FFF2-40B4-BE49-F238E27FC236}">
                <a16:creationId xmlns:a16="http://schemas.microsoft.com/office/drawing/2014/main" xmlns="" id="{30F4E70D-8C78-5136-1A1F-13FC51E7D8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5642964"/>
              </p:ext>
            </p:extLst>
          </p:nvPr>
        </p:nvGraphicFramePr>
        <p:xfrm>
          <a:off x="5931907" y="3735996"/>
          <a:ext cx="3085431" cy="175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資料庫圖表 6">
            <a:extLst>
              <a:ext uri="{FF2B5EF4-FFF2-40B4-BE49-F238E27FC236}">
                <a16:creationId xmlns:a16="http://schemas.microsoft.com/office/drawing/2014/main" xmlns="" id="{ED9D0BFF-35D3-D363-FB83-F96D8B4B1D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3455913"/>
              </p:ext>
            </p:extLst>
          </p:nvPr>
        </p:nvGraphicFramePr>
        <p:xfrm>
          <a:off x="8350893" y="4590014"/>
          <a:ext cx="3085431" cy="175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EFE1F6DD-5025-FB84-C86B-9ECF9591D744}"/>
              </a:ext>
            </a:extLst>
          </p:cNvPr>
          <p:cNvSpPr txBox="1"/>
          <p:nvPr/>
        </p:nvSpPr>
        <p:spPr>
          <a:xfrm>
            <a:off x="178040" y="2697312"/>
            <a:ext cx="99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/>
              <a:t>配方一</a:t>
            </a:r>
            <a:endParaRPr kumimoji="1" lang="en-US" altLang="zh-TW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37D4BE09-D66D-2043-BEBC-CE4AF0690D1E}"/>
              </a:ext>
            </a:extLst>
          </p:cNvPr>
          <p:cNvSpPr txBox="1"/>
          <p:nvPr/>
        </p:nvSpPr>
        <p:spPr>
          <a:xfrm>
            <a:off x="2509891" y="3576731"/>
            <a:ext cx="99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/>
              <a:t>配方二</a:t>
            </a:r>
            <a:endParaRPr kumimoji="1" lang="en-US" altLang="zh-TW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C768BBBF-F81A-DFC8-4926-4F7220C540BC}"/>
              </a:ext>
            </a:extLst>
          </p:cNvPr>
          <p:cNvSpPr txBox="1"/>
          <p:nvPr/>
        </p:nvSpPr>
        <p:spPr>
          <a:xfrm>
            <a:off x="4937297" y="4430749"/>
            <a:ext cx="99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/>
              <a:t>配方三</a:t>
            </a:r>
            <a:endParaRPr kumimoji="1" lang="en-US" altLang="zh-TW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AA8AB326-462F-6CFE-C7E0-38B25C8D9522}"/>
              </a:ext>
            </a:extLst>
          </p:cNvPr>
          <p:cNvSpPr txBox="1"/>
          <p:nvPr/>
        </p:nvSpPr>
        <p:spPr>
          <a:xfrm>
            <a:off x="7356283" y="5284767"/>
            <a:ext cx="99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/>
              <a:t>配方四</a:t>
            </a:r>
            <a:endParaRPr kumimoji="1" lang="en-US" altLang="zh-TW" dirty="0"/>
          </a:p>
        </p:txBody>
      </p:sp>
      <p:pic>
        <p:nvPicPr>
          <p:cNvPr id="1026" name="Picture 2" descr="疼痛評估】感到痛楚卻無法形容？認識疼痛評估表可更準確表達疼痛程度。 – Medical Inspire 醫・思維">
            <a:extLst>
              <a:ext uri="{FF2B5EF4-FFF2-40B4-BE49-F238E27FC236}">
                <a16:creationId xmlns:a16="http://schemas.microsoft.com/office/drawing/2014/main" xmlns="" id="{1822B9F1-4644-0C39-9F5D-7DB356926B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42"/>
          <a:stretch/>
        </p:blipFill>
        <p:spPr bwMode="auto">
          <a:xfrm>
            <a:off x="5990384" y="850056"/>
            <a:ext cx="5071346" cy="219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147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24314F5-DF80-C150-6221-9699F716E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438331"/>
          </a:xfrm>
        </p:spPr>
        <p:txBody>
          <a:bodyPr>
            <a:normAutofit fontScale="90000"/>
          </a:bodyPr>
          <a:lstStyle/>
          <a:p>
            <a:r>
              <a:rPr kumimoji="1" lang="zh-TW" altLang="en-US" dirty="0"/>
              <a:t>個案總回饋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xmlns="" id="{7AECDFDF-777F-8053-2A6F-59F982AFE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127929"/>
              </p:ext>
            </p:extLst>
          </p:nvPr>
        </p:nvGraphicFramePr>
        <p:xfrm>
          <a:off x="1130269" y="1595150"/>
          <a:ext cx="10508957" cy="4108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08957">
                  <a:extLst>
                    <a:ext uri="{9D8B030D-6E8A-4147-A177-3AD203B41FA5}">
                      <a16:colId xmlns:a16="http://schemas.microsoft.com/office/drawing/2014/main" xmlns="" val="194835777"/>
                    </a:ext>
                  </a:extLst>
                </a:gridCol>
              </a:tblGrid>
              <a:tr h="437243">
                <a:tc>
                  <a:txBody>
                    <a:bodyPr/>
                    <a:lstStyle/>
                    <a:p>
                      <a:pPr algn="ctr"/>
                      <a:r>
                        <a:rPr lang="zh-TW" sz="2000" dirty="0">
                          <a:effectLst/>
                          <a:highlight>
                            <a:srgbClr val="D9D9D9"/>
                          </a:highlight>
                        </a:rPr>
                        <a:t>個案用油狀況</a:t>
                      </a:r>
                      <a:endParaRPr lang="zh-TW" sz="2000" dirty="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34752640"/>
                  </a:ext>
                </a:extLst>
              </a:tr>
              <a:tr h="1223661">
                <a:tc>
                  <a:txBody>
                    <a:bodyPr/>
                    <a:lstStyle/>
                    <a:p>
                      <a:pPr algn="just"/>
                      <a:r>
                        <a:rPr lang="zh-TW" sz="2000">
                          <a:effectLst/>
                        </a:rPr>
                        <a:t>用油時的感覺：</a:t>
                      </a:r>
                    </a:p>
                    <a:p>
                      <a:pPr algn="just"/>
                      <a:r>
                        <a:rPr lang="zh-TW" sz="2000">
                          <a:effectLst/>
                        </a:rPr>
                        <a:t>一開始覺得精油偏油膩，但真的使用時搭配按摩肌肉，有覺得很舒服、放鬆，而且擦完後都會暖暖、熱熱的，是很舒服的感覺，感覺血液循環變的很好，身體很舒服。</a:t>
                      </a:r>
                      <a:endParaRPr lang="zh-TW" sz="20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7264544"/>
                  </a:ext>
                </a:extLst>
              </a:tr>
              <a:tr h="2447322">
                <a:tc>
                  <a:txBody>
                    <a:bodyPr/>
                    <a:lstStyle/>
                    <a:p>
                      <a:pPr algn="just"/>
                      <a:r>
                        <a:rPr lang="zh-TW" sz="2000" dirty="0">
                          <a:effectLst/>
                        </a:rPr>
                        <a:t>用油後的整體感覺：</a:t>
                      </a:r>
                    </a:p>
                    <a:p>
                      <a:pPr algn="just"/>
                      <a:r>
                        <a:rPr lang="zh-TW" sz="2000" dirty="0">
                          <a:effectLst/>
                        </a:rPr>
                        <a:t>沒有想過精油可以減輕痠痛感，只有聽過精油是用聞的來讓身心放鬆，所以一開始雅琪說要幫我調精油的時候，甚至有點不相信精油可以幫我舒緩痠痛。但整體使用下來覺得精油真的讓我的身體放鬆很多，之前都覺得重訓會讓身體比較緊繃、痠痛，都是正常的，乳酸堆積只能靠身體自己代謝，但精油真的讓我痠痛的狀況改善很多，有時候做一些動作本來都會習慣覺得會很酸、不舒服，但現在做那些動作都可以很輕鬆、自然，所以現在很喜歡使用精油。</a:t>
                      </a:r>
                      <a:endParaRPr lang="zh-TW" sz="20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9318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495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63FD112-B7DA-2DB2-86AB-BADB1F493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kumimoji="1" lang="zh-TW" altLang="en-US" dirty="0"/>
              <a:t>結論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2D6C221-2B39-65BC-7798-A71AFCC51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18834"/>
            <a:ext cx="9603275" cy="4556502"/>
          </a:xfrm>
        </p:spPr>
        <p:txBody>
          <a:bodyPr>
            <a:normAutofit fontScale="85000" lnSpcReduction="20000"/>
          </a:bodyPr>
          <a:lstStyle/>
          <a:p>
            <a:pPr marL="323850" indent="133350"/>
            <a:r>
              <a:rPr lang="zh-TW" altLang="zh-TW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治療目標是減緩肌肉酸痛問題，讓個案可以順利安排健身運動，一開始先從較基礎的舒緩用油用起，但使用兩週未見成效，後來陸續加強止痛、抗痙攣功效的精油，一部份是個案在治療過程中看見有效果，所以也加強了他的健身強度，後面用的才會越來越強，但也還好個案有配合我給的芳療建議，好好認真拉筋、收操，也有改變飲食習慣，像是吃比較清淡的食物、增加飲水量等，以及配合精油使用，效果才會比較顯著，值得注意的是個案在期間有說到好像連心情上都有獲得舒緩，這讓我在調油的路上信心大增。</a:t>
            </a:r>
            <a:endParaRPr lang="zh-TW" altLang="zh-TW" sz="2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23850" indent="133350"/>
            <a:r>
              <a:rPr lang="zh-TW" altLang="zh-TW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這幾個配方沒有太注重香氣的調配，主打功效，所以我自己覺得整體調出來的味道沒有非常舒服，但還好個案對於香氣沒有太多抱怨，反而覺得這樣的配方他用起來就是當成鐵打損傷的藥，所以味道稍微刺鼻是很正常的，用在局部肌肉也很像肌樂效果擦起來熱熱的，只是把平常的藥布、肌樂換成調油，所以不會忘記，因為痠痛就會去拿由來用，真的有幫助到他，他不用再三叮嚀也非常願意使用精油，看到個案是這樣的反應我覺得很感動。</a:t>
            </a:r>
            <a:endParaRPr lang="zh-TW" altLang="zh-TW" sz="2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23850" indent="133350"/>
            <a:r>
              <a:rPr lang="zh-TW" altLang="zh-TW" sz="2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我覺得這次朋友的主要問題是重訓造成肌肉酸痛，是我之前沒有遇過的狀況，所以需要花一些時間去了解重訓相關的資訊，是一個我比較少碰到的領域，加上精油要考慮的面向比較多，對我來說是很特別經驗。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4064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9FE8DDE-0597-2288-0C8A-D61796981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個案介紹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D4D55C7-EDC0-DBBC-4678-D33AEAADB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/>
              <a:t>姓名：陳</a:t>
            </a:r>
            <a:r>
              <a:rPr kumimoji="1" lang="en-US" altLang="zh-TW" dirty="0"/>
              <a:t>OO</a:t>
            </a:r>
          </a:p>
          <a:p>
            <a:r>
              <a:rPr kumimoji="1" lang="zh-TW" altLang="en-US" dirty="0"/>
              <a:t>年齡：</a:t>
            </a:r>
            <a:r>
              <a:rPr kumimoji="1" lang="en-US" altLang="zh-TW" dirty="0"/>
              <a:t>31</a:t>
            </a:r>
            <a:r>
              <a:rPr kumimoji="1" lang="zh-TW" altLang="en-US" dirty="0"/>
              <a:t>歲</a:t>
            </a:r>
            <a:endParaRPr kumimoji="1" lang="en-US" altLang="zh-TW" dirty="0"/>
          </a:p>
          <a:p>
            <a:r>
              <a:rPr kumimoji="1" lang="zh-TW" altLang="en-US" dirty="0"/>
              <a:t>身高</a:t>
            </a:r>
            <a:r>
              <a:rPr kumimoji="1" lang="en-US" altLang="zh-TW" dirty="0"/>
              <a:t>/</a:t>
            </a:r>
            <a:r>
              <a:rPr kumimoji="1" lang="zh-TW" altLang="en-US" dirty="0"/>
              <a:t>體重：</a:t>
            </a:r>
            <a:r>
              <a:rPr kumimoji="1" lang="en-US" altLang="zh-TW" dirty="0"/>
              <a:t>176 cm/ 72 kg</a:t>
            </a:r>
          </a:p>
          <a:p>
            <a:r>
              <a:rPr kumimoji="1" lang="zh-TW" altLang="en-US" dirty="0"/>
              <a:t>過去現在病史：高血壓</a:t>
            </a:r>
            <a:endParaRPr kumimoji="1" lang="en-US" altLang="zh-TW" dirty="0"/>
          </a:p>
          <a:p>
            <a:r>
              <a:rPr kumimoji="1" lang="zh-TW" altLang="en-US" dirty="0"/>
              <a:t>生活及健康習慣：每週重訓四次，每日飲用</a:t>
            </a:r>
            <a:r>
              <a:rPr kumimoji="1" lang="en-US" altLang="zh-TW" dirty="0"/>
              <a:t>1500cc</a:t>
            </a:r>
            <a:r>
              <a:rPr kumimoji="1" lang="zh-TW" altLang="en-US" dirty="0"/>
              <a:t>水</a:t>
            </a:r>
            <a:endParaRPr kumimoji="1" lang="en-US" altLang="zh-TW" dirty="0"/>
          </a:p>
          <a:p>
            <a:r>
              <a:rPr kumimoji="1" lang="zh-TW" altLang="en-US" dirty="0"/>
              <a:t>療程主要目的：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個案平常固定重訓運動，但常因肌肉酸痛覺得不適，想使用精油</a:t>
            </a:r>
            <a:r>
              <a:rPr lang="zh-TW" altLang="zh-TW" sz="1800" dirty="0">
                <a:effectLst/>
                <a:latin typeface="Apple Color Emoji" pitchFamily="2" charset="0"/>
                <a:ea typeface="新細明體" panose="02020500000000000000" pitchFamily="18" charset="-120"/>
                <a:cs typeface="Apple Color Emoji" pitchFamily="2" charset="0"/>
              </a:rPr>
              <a:t>減緩不適。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928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1606FC9-A796-A561-E8ED-E350A432C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00" y="146501"/>
            <a:ext cx="9603275" cy="1049235"/>
          </a:xfrm>
        </p:spPr>
        <p:txBody>
          <a:bodyPr/>
          <a:lstStyle/>
          <a:p>
            <a:r>
              <a:rPr kumimoji="1" lang="zh-TW" altLang="en-US" dirty="0"/>
              <a:t>文獻查證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7F22DCC-8AA0-1875-B049-3DE368D8C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4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肌肉纖維在運動過程中超出負荷能力而拉傷</a:t>
            </a:r>
            <a:endParaRPr lang="en-US" altLang="zh-TW" sz="24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24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肌肉在運動時和運動後產生化學物質，這些物質會刺激肌肉的神經產生疼痛感。</a:t>
            </a:r>
            <a:endParaRPr lang="en-US" altLang="zh-TW" sz="24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2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至今仍無法確定是哪一種物質會引起酸痛</a:t>
            </a:r>
            <a:endParaRPr lang="en-US" altLang="zh-TW" sz="2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2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以前認為乳酸就是元凶，但是後來有許多研究顯示其他的化學物質的可能性更大</a:t>
            </a:r>
            <a:r>
              <a:rPr lang="zh-TW" altLang="zh-TW" sz="2400" dirty="0">
                <a:effectLst/>
              </a:rPr>
              <a:t> </a:t>
            </a:r>
            <a:endParaRPr kumimoji="1" lang="zh-TW" altLang="en-US" sz="2400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3A8DD7F0-0AAC-BFC3-5CF5-E53A298F20FE}"/>
              </a:ext>
            </a:extLst>
          </p:cNvPr>
          <p:cNvSpPr txBox="1">
            <a:spLocks/>
          </p:cNvSpPr>
          <p:nvPr/>
        </p:nvSpPr>
        <p:spPr>
          <a:xfrm>
            <a:off x="1130269" y="867037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TW" altLang="en-US" dirty="0"/>
              <a:t>肌肉酸痛病因</a:t>
            </a:r>
          </a:p>
        </p:txBody>
      </p:sp>
    </p:spTree>
    <p:extLst>
      <p:ext uri="{BB962C8B-B14F-4D97-AF65-F5344CB8AC3E}">
        <p14:creationId xmlns:p14="http://schemas.microsoft.com/office/powerpoint/2010/main" val="14708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B21D023-910F-1EEC-3241-9D78EC48A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732907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sz="24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肌肉細胞產生損傷後的</a:t>
            </a:r>
            <a:r>
              <a:rPr lang="en-US" altLang="zh-TW" sz="24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 48-72 </a:t>
            </a:r>
            <a:r>
              <a:rPr lang="zh-TW" altLang="zh-TW" sz="24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小時，疼痛值會達到最高峰</a:t>
            </a:r>
            <a:endParaRPr lang="en-US" altLang="zh-TW" sz="24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2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這也是運動</a:t>
            </a:r>
            <a:r>
              <a:rPr lang="en-US" altLang="zh-TW" sz="2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 2-3 </a:t>
            </a:r>
            <a:r>
              <a:rPr lang="zh-TW" altLang="zh-TW" sz="2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天後會產生鐵腿的現象</a:t>
            </a:r>
            <a:endParaRPr lang="en-US" altLang="zh-TW" sz="2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延遲性肌肉酸痛</a:t>
            </a:r>
            <a:endParaRPr lang="en-US" altLang="zh-TW" sz="2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24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症狀大概會在</a:t>
            </a:r>
            <a:r>
              <a:rPr lang="en-US" altLang="zh-TW" sz="24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 5-7 </a:t>
            </a:r>
            <a:r>
              <a:rPr lang="zh-TW" altLang="zh-TW" sz="24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天後消失</a:t>
            </a:r>
            <a:endParaRPr lang="en-US" altLang="zh-TW" sz="24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24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臨床症狀包括：</a:t>
            </a:r>
            <a:endParaRPr lang="en-US" altLang="zh-TW" sz="24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2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肌肉力量能力下降</a:t>
            </a:r>
            <a:endParaRPr lang="en-US" altLang="zh-TW" sz="2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2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肌肉角度受限</a:t>
            </a:r>
            <a:endParaRPr lang="en-US" altLang="zh-TW" sz="2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2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肌肉僵硬</a:t>
            </a:r>
            <a:endParaRPr lang="en-US" altLang="zh-TW" sz="20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20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肌肉腫脹。</a:t>
            </a:r>
            <a:r>
              <a:rPr lang="zh-TW" altLang="zh-TW" sz="2400" dirty="0">
                <a:effectLst/>
              </a:rPr>
              <a:t> </a:t>
            </a:r>
            <a:endParaRPr kumimoji="1" lang="zh-TW" altLang="en-US" sz="2400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9A50E7D7-1175-098B-DFB3-5563634C9F6A}"/>
              </a:ext>
            </a:extLst>
          </p:cNvPr>
          <p:cNvSpPr txBox="1">
            <a:spLocks/>
          </p:cNvSpPr>
          <p:nvPr/>
        </p:nvSpPr>
        <p:spPr>
          <a:xfrm>
            <a:off x="233800" y="146501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TW" altLang="en-US" dirty="0"/>
              <a:t>文獻查證</a:t>
            </a: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xmlns="" id="{65758745-C8EF-3DFE-16AA-74EC869F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臨床症狀</a:t>
            </a:r>
          </a:p>
        </p:txBody>
      </p:sp>
    </p:spTree>
    <p:extLst>
      <p:ext uri="{BB962C8B-B14F-4D97-AF65-F5344CB8AC3E}">
        <p14:creationId xmlns:p14="http://schemas.microsoft.com/office/powerpoint/2010/main" val="150486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3625A30-0683-7AEE-8C46-C443F6A03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治療方式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272886C-7E33-D588-C8FD-9F5E14A57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91916"/>
            <a:ext cx="9603275" cy="4616784"/>
          </a:xfrm>
        </p:spPr>
        <p:txBody>
          <a:bodyPr>
            <a:normAutofit fontScale="92500"/>
          </a:bodyPr>
          <a:lstStyle/>
          <a:p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r>
              <a:rPr lang="zh-TW" altLang="zh-TW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冷水療法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肌肉酸痛為產生發炎反應，泡冷水能達到降溫效果，避免達到腫脹的問題。</a:t>
            </a:r>
            <a:endParaRPr lang="en-US" altLang="zh-TW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研究發現水溫在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 11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–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15 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°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C 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之間持續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 11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–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15 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分鐘可產生最佳結果，不同的結果會因不同的研究設計而產生偏差，</a:t>
            </a:r>
            <a:r>
              <a:rPr lang="zh-TW" altLang="en-US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例如：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水溫的差異、先前的運動負荷、浸入深度、干預時間，因此每個人的有效程度不一。</a:t>
            </a:r>
            <a:endParaRPr lang="en-US" altLang="zh-TW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r>
              <a:rPr lang="zh-TW" altLang="zh-TW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熱療（熱敷）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發炎初期（運動後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 24-72 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小時）使用熱療（熱敷）會加劇腫脹，因此在發炎初期不建議使用</a:t>
            </a:r>
            <a:endParaRPr lang="en-US" altLang="zh-TW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建議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在疼痛高峰期後的恢復階段使用，並促進循環和組織的修復。</a:t>
            </a:r>
            <a:endParaRPr lang="en-US" altLang="zh-TW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r>
              <a:rPr lang="zh-TW" altLang="zh-TW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按摩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運動後按摩是常見的手法</a:t>
            </a:r>
            <a:r>
              <a:rPr lang="zh-TW" altLang="en-US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lang="en-US" altLang="zh-TW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但研究結果顯示，其有效性的證據存在不確定性，可能</a:t>
            </a:r>
            <a:r>
              <a:rPr lang="zh-TW" altLang="en-US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會因</a:t>
            </a:r>
            <a:r>
              <a:rPr lang="zh-TW" altLang="zh-TW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治療師操作手法而造成結果不一致的現象。</a:t>
            </a:r>
            <a:endParaRPr lang="en-US" altLang="zh-TW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3B33F008-9B81-8AFE-7E53-70C7A539A41C}"/>
              </a:ext>
            </a:extLst>
          </p:cNvPr>
          <p:cNvSpPr txBox="1">
            <a:spLocks/>
          </p:cNvSpPr>
          <p:nvPr/>
        </p:nvSpPr>
        <p:spPr>
          <a:xfrm>
            <a:off x="233800" y="146501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TW" altLang="en-US" dirty="0"/>
              <a:t>文獻查證</a:t>
            </a:r>
          </a:p>
        </p:txBody>
      </p:sp>
    </p:spTree>
    <p:extLst>
      <p:ext uri="{BB962C8B-B14F-4D97-AF65-F5344CB8AC3E}">
        <p14:creationId xmlns:p14="http://schemas.microsoft.com/office/powerpoint/2010/main" val="301607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3625A30-0683-7AEE-8C46-C443F6A03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治療方式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272886C-7E33-D588-C8FD-9F5E14A57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491916"/>
            <a:ext cx="9603275" cy="4616784"/>
          </a:xfrm>
        </p:spPr>
        <p:txBody>
          <a:bodyPr>
            <a:normAutofit lnSpcReduction="10000"/>
          </a:bodyPr>
          <a:lstStyle/>
          <a:p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en-US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r>
              <a:rPr lang="zh-TW" altLang="zh-TW" sz="18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電療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電療對於舒緩延遲性肌肉酸痛是</a:t>
            </a:r>
            <a:r>
              <a:rPr lang="zh-TW" altLang="en-US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效果有限</a:t>
            </a:r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的。</a:t>
            </a:r>
            <a:endParaRPr lang="en-US" altLang="zh-TW" sz="16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en-US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r>
              <a:rPr lang="zh-TW" altLang="zh-TW" sz="18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運動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運</a:t>
            </a:r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動完後收操</a:t>
            </a:r>
            <a:r>
              <a:rPr lang="zh-TW" altLang="en-US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低強度運動、伸展</a:t>
            </a:r>
            <a:r>
              <a:rPr lang="zh-TW" altLang="en-US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是避免</a:t>
            </a:r>
            <a:r>
              <a:rPr lang="zh-TW" altLang="en-US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及</a:t>
            </a:r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緩解延遲性肌肉酸痛最有效的方法</a:t>
            </a:r>
            <a:r>
              <a:rPr lang="zh-TW" altLang="en-US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lang="en-US" altLang="zh-TW" sz="16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鼓勵劇烈運動完後可以做一些拉筋、慢走、動態伸展等低強度緩和運動。</a:t>
            </a:r>
            <a:endParaRPr lang="en-US" altLang="zh-TW" sz="16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en-US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6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r>
              <a:rPr lang="zh-TW" altLang="zh-TW" sz="18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使用泡沫滾筒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用自身的體重對滾筒施力的過程，產生的摩擦力降低了肌肉組織中的壓力，從而減少肌肉疼痛。</a:t>
            </a:r>
            <a:endParaRPr lang="en-US" altLang="zh-TW" sz="16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研究指出，運動後立即將痠痛部位擺放於高密度的泡沫滾筒上，進行</a:t>
            </a:r>
            <a:r>
              <a:rPr lang="en-US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20</a:t>
            </a:r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分鐘的滾動，確實可以減少肌肉痠痛。</a:t>
            </a:r>
            <a:endParaRPr lang="en-US" altLang="zh-TW" sz="16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en-US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7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r>
              <a:rPr lang="zh-TW" altLang="zh-TW" sz="18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攝取消炎食物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研究認為，攝取具有豐富「抗氧化劑」的消炎食物，有助於減緩肌肉痠痛</a:t>
            </a:r>
            <a:r>
              <a:rPr lang="zh-TW" altLang="en-US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lang="en-US" altLang="zh-TW" sz="16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如西瓜、櫻桃、鳳梨或生薑等蔬果，皆具有顯著的抗氧化作用，其中西瓜中的胺基酸「</a:t>
            </a:r>
            <a:r>
              <a:rPr lang="en-US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L-</a:t>
            </a:r>
            <a:r>
              <a:rPr lang="zh-TW" altLang="zh-TW" sz="16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瓜氨酸」，被證實有助於恢復心率，並改善肌肉痠痛問題。</a:t>
            </a:r>
            <a:r>
              <a:rPr lang="zh-TW" altLang="zh-TW" dirty="0">
                <a:effectLst/>
              </a:rPr>
              <a:t> </a:t>
            </a:r>
            <a:endParaRPr kumimoji="1"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3B33F008-9B81-8AFE-7E53-70C7A539A41C}"/>
              </a:ext>
            </a:extLst>
          </p:cNvPr>
          <p:cNvSpPr txBox="1">
            <a:spLocks/>
          </p:cNvSpPr>
          <p:nvPr/>
        </p:nvSpPr>
        <p:spPr>
          <a:xfrm>
            <a:off x="233800" y="146501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TW" altLang="en-US" dirty="0"/>
              <a:t>文獻查證</a:t>
            </a:r>
          </a:p>
        </p:txBody>
      </p:sp>
    </p:spTree>
    <p:extLst>
      <p:ext uri="{BB962C8B-B14F-4D97-AF65-F5344CB8AC3E}">
        <p14:creationId xmlns:p14="http://schemas.microsoft.com/office/powerpoint/2010/main" val="264582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A09CC91-7749-4718-1586-A58114F9F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芳療配方一（</a:t>
            </a:r>
            <a:r>
              <a:rPr kumimoji="1" lang="en-US" altLang="zh-TW" dirty="0"/>
              <a:t>10ml, 3%</a:t>
            </a:r>
            <a:r>
              <a:rPr kumimoji="1" lang="zh-TW" altLang="en-US" dirty="0"/>
              <a:t>）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xmlns="" id="{8D501AF4-CA42-7878-F3FB-02B6F31839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992778"/>
              </p:ext>
            </p:extLst>
          </p:nvPr>
        </p:nvGraphicFramePr>
        <p:xfrm>
          <a:off x="1259828" y="1561212"/>
          <a:ext cx="9778362" cy="2793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00855">
                  <a:extLst>
                    <a:ext uri="{9D8B030D-6E8A-4147-A177-3AD203B41FA5}">
                      <a16:colId xmlns:a16="http://schemas.microsoft.com/office/drawing/2014/main" xmlns="" val="997453163"/>
                    </a:ext>
                  </a:extLst>
                </a:gridCol>
                <a:gridCol w="2477507">
                  <a:extLst>
                    <a:ext uri="{9D8B030D-6E8A-4147-A177-3AD203B41FA5}">
                      <a16:colId xmlns:a16="http://schemas.microsoft.com/office/drawing/2014/main" xmlns="" val="2344190839"/>
                    </a:ext>
                  </a:extLst>
                </a:gridCol>
              </a:tblGrid>
              <a:tr h="157823"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</a:pPr>
                      <a:r>
                        <a:rPr lang="zh-TW" sz="1600" dirty="0">
                          <a:effectLst/>
                        </a:rPr>
                        <a:t>名稱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en-US" sz="1600" dirty="0" err="1">
                          <a:effectLst/>
                        </a:rPr>
                        <a:t>Eo</a:t>
                      </a:r>
                      <a:r>
                        <a:rPr lang="zh-TW" sz="1600" dirty="0">
                          <a:effectLst/>
                        </a:rPr>
                        <a:t>、</a:t>
                      </a:r>
                      <a:r>
                        <a:rPr lang="en-US" sz="1600" dirty="0">
                          <a:effectLst/>
                        </a:rPr>
                        <a:t>Vo</a:t>
                      </a:r>
                      <a:r>
                        <a:rPr lang="zh-TW" sz="1600" dirty="0">
                          <a:effectLst/>
                        </a:rPr>
                        <a:t>、</a:t>
                      </a:r>
                      <a:r>
                        <a:rPr lang="en-US" sz="1600" dirty="0" err="1">
                          <a:effectLst/>
                        </a:rPr>
                        <a:t>Hy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3000"/>
                        </a:lnSpc>
                      </a:pPr>
                      <a:r>
                        <a:rPr lang="zh-TW" sz="1600">
                          <a:effectLst/>
                        </a:rPr>
                        <a:t>劑量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9297712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 dirty="0">
                          <a:effectLst/>
                        </a:rPr>
                        <a:t>迷迭香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>
                          <a:effectLst/>
                        </a:rPr>
                        <a:t>2d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54953351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 dirty="0">
                          <a:effectLst/>
                        </a:rPr>
                        <a:t>甜馬鬱蘭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>
                          <a:effectLst/>
                        </a:rPr>
                        <a:t>2d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55032950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 dirty="0">
                          <a:effectLst/>
                        </a:rPr>
                        <a:t>薰衣草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>
                          <a:effectLst/>
                        </a:rPr>
                        <a:t>1d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1489617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 dirty="0">
                          <a:effectLst/>
                        </a:rPr>
                        <a:t>羅馬洋甘菊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</a:rPr>
                        <a:t>1d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87264738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>
                          <a:effectLst/>
                        </a:rPr>
                        <a:t>甜杏仁油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</a:rPr>
                        <a:t>8ml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98056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>
                          <a:effectLst/>
                        </a:rPr>
                        <a:t>聖約翰草浸泡油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</a:rPr>
                        <a:t>2ml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4085449"/>
                  </a:ext>
                </a:extLst>
              </a:tr>
            </a:tbl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xmlns="" id="{6FD4D0D0-6DF5-B3EF-C17C-90BA9E696E64}"/>
              </a:ext>
            </a:extLst>
          </p:cNvPr>
          <p:cNvSpPr txBox="1">
            <a:spLocks/>
          </p:cNvSpPr>
          <p:nvPr/>
        </p:nvSpPr>
        <p:spPr>
          <a:xfrm>
            <a:off x="233800" y="146501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TW" altLang="en-US" dirty="0"/>
              <a:t>芳療措施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D7C10D9D-6BB4-884E-4994-91BF60A661DB}"/>
              </a:ext>
            </a:extLst>
          </p:cNvPr>
          <p:cNvSpPr txBox="1"/>
          <p:nvPr/>
        </p:nvSpPr>
        <p:spPr>
          <a:xfrm>
            <a:off x="1130269" y="4033843"/>
            <a:ext cx="10452131" cy="207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16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使用建議：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1.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精油使用建議：可以於運動完使用，局部塗抹在酸痛的部位。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2.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生活習慣、作息調整建議：運動前後應落實暖身運動，也需要多補充水份、蛋白質攝取，以代謝乳酸。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cs typeface="新細明體" panose="02020500000000000000" pitchFamily="18" charset="-120"/>
              </a:rPr>
              <a:t>3.</a:t>
            </a:r>
            <a:r>
              <a:rPr lang="zh-TW" altLang="zh-TW" sz="1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其他改善建議：運動結束後易使神經緊繃，在睡前可以做舒緩的拉筋動作，緩解緊繃神經，促進睡眠安穩。</a:t>
            </a:r>
            <a:r>
              <a:rPr lang="zh-TW" altLang="zh-TW" dirty="0">
                <a:effectLst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1694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A09CC91-7749-4718-1586-A58114F9F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芳療配方二（</a:t>
            </a:r>
            <a:r>
              <a:rPr kumimoji="1" lang="en-US" altLang="zh-TW" dirty="0"/>
              <a:t>10ml, 3%</a:t>
            </a:r>
            <a:r>
              <a:rPr kumimoji="1" lang="zh-TW" altLang="en-US" dirty="0"/>
              <a:t>）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xmlns="" id="{8D501AF4-CA42-7878-F3FB-02B6F31839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057374"/>
              </p:ext>
            </p:extLst>
          </p:nvPr>
        </p:nvGraphicFramePr>
        <p:xfrm>
          <a:off x="2703444" y="1626531"/>
          <a:ext cx="6505945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7558">
                  <a:extLst>
                    <a:ext uri="{9D8B030D-6E8A-4147-A177-3AD203B41FA5}">
                      <a16:colId xmlns:a16="http://schemas.microsoft.com/office/drawing/2014/main" xmlns="" val="997453163"/>
                    </a:ext>
                  </a:extLst>
                </a:gridCol>
                <a:gridCol w="1648387">
                  <a:extLst>
                    <a:ext uri="{9D8B030D-6E8A-4147-A177-3AD203B41FA5}">
                      <a16:colId xmlns:a16="http://schemas.microsoft.com/office/drawing/2014/main" xmlns="" val="2344190839"/>
                    </a:ext>
                  </a:extLst>
                </a:gridCol>
              </a:tblGrid>
              <a:tr h="306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名稱</a:t>
                      </a:r>
                      <a:r>
                        <a:rPr lang="en-US" sz="1600" b="0" dirty="0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(</a:t>
                      </a:r>
                      <a:r>
                        <a:rPr lang="en-US" sz="1600" b="0" dirty="0" err="1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Eo</a:t>
                      </a: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、</a:t>
                      </a:r>
                      <a:r>
                        <a:rPr lang="en-US" sz="1600" b="0" dirty="0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Vo</a:t>
                      </a: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、</a:t>
                      </a:r>
                      <a:r>
                        <a:rPr lang="en-US" sz="1600" b="0" dirty="0" err="1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Hy</a:t>
                      </a:r>
                      <a:r>
                        <a:rPr lang="en-US" sz="1600" b="0" dirty="0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)</a:t>
                      </a:r>
                      <a:endParaRPr lang="zh-TW" sz="18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劑量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9297712"/>
                  </a:ext>
                </a:extLst>
              </a:tr>
              <a:tr h="3478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迷迭香</a:t>
                      </a:r>
                      <a:endParaRPr lang="zh-TW" sz="18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54953351"/>
                  </a:ext>
                </a:extLst>
              </a:tr>
              <a:tr h="3912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甜馬鬱蘭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55032950"/>
                  </a:ext>
                </a:extLst>
              </a:tr>
              <a:tr h="3478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檸檬香茅</a:t>
                      </a:r>
                      <a:endParaRPr lang="zh-TW" sz="18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1d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1489617"/>
                  </a:ext>
                </a:extLst>
              </a:tr>
              <a:tr h="3912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羅馬洋甘菊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1d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87264738"/>
                  </a:ext>
                </a:extLst>
              </a:tr>
              <a:tr h="3912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聖約翰草</a:t>
                      </a:r>
                      <a:r>
                        <a:rPr lang="zh-TW" sz="1800" b="0">
                          <a:effectLst/>
                          <a:latin typeface="Apple Color Emoji" pitchFamily="2" charset="0"/>
                          <a:ea typeface="新細明體" panose="02020500000000000000" pitchFamily="18" charset="-120"/>
                          <a:cs typeface="Apple Color Emoji" pitchFamily="2" charset="0"/>
                        </a:rPr>
                        <a:t>浸</a:t>
                      </a:r>
                      <a:r>
                        <a:rPr lang="zh-TW" sz="18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泡油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2ml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98056"/>
                  </a:ext>
                </a:extLst>
              </a:tr>
              <a:tr h="3912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甜杏仁油</a:t>
                      </a:r>
                      <a:endParaRPr lang="zh-TW" sz="1800" b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8ml</a:t>
                      </a:r>
                      <a:endParaRPr lang="zh-TW" sz="1800" b="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4085449"/>
                  </a:ext>
                </a:extLst>
              </a:tr>
            </a:tbl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xmlns="" id="{6FD4D0D0-6DF5-B3EF-C17C-90BA9E696E64}"/>
              </a:ext>
            </a:extLst>
          </p:cNvPr>
          <p:cNvSpPr txBox="1">
            <a:spLocks/>
          </p:cNvSpPr>
          <p:nvPr/>
        </p:nvSpPr>
        <p:spPr>
          <a:xfrm>
            <a:off x="233800" y="146501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TW" altLang="en-US" dirty="0"/>
              <a:t>芳療措施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D7C10D9D-6BB4-884E-4994-91BF60A661DB}"/>
              </a:ext>
            </a:extLst>
          </p:cNvPr>
          <p:cNvSpPr txBox="1"/>
          <p:nvPr/>
        </p:nvSpPr>
        <p:spPr>
          <a:xfrm>
            <a:off x="1130269" y="4033843"/>
            <a:ext cx="10452131" cy="207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16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使用建議：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1.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精油使用建議：可以於運動完使用，局部塗抹在酸痛的部位。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2.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生活習慣、作息調整建議：運動前後應落實暖身運動，也需要多補充水份、蛋白質攝取，以代謝乳酸。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cs typeface="新細明體" panose="02020500000000000000" pitchFamily="18" charset="-120"/>
              </a:rPr>
              <a:t>3.</a:t>
            </a:r>
            <a:r>
              <a:rPr lang="zh-TW" altLang="zh-TW" sz="1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其他改善建議：運動結束後易使神經緊繃，在睡前可以做舒緩的拉筋動作，緩解緊繃神經，促進睡眠安穩。</a:t>
            </a:r>
            <a:r>
              <a:rPr lang="zh-TW" altLang="zh-TW" dirty="0">
                <a:effectLst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9405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A09CC91-7749-4718-1586-A58114F9F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芳療配方三（</a:t>
            </a:r>
            <a:r>
              <a:rPr kumimoji="1" lang="en-US" altLang="zh-TW" dirty="0"/>
              <a:t>10ml, 3%</a:t>
            </a:r>
            <a:r>
              <a:rPr kumimoji="1" lang="zh-TW" altLang="en-US" dirty="0"/>
              <a:t>）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xmlns="" id="{8D501AF4-CA42-7878-F3FB-02B6F31839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699997"/>
              </p:ext>
            </p:extLst>
          </p:nvPr>
        </p:nvGraphicFramePr>
        <p:xfrm>
          <a:off x="1206819" y="1673875"/>
          <a:ext cx="9778362" cy="2697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00855">
                  <a:extLst>
                    <a:ext uri="{9D8B030D-6E8A-4147-A177-3AD203B41FA5}">
                      <a16:colId xmlns:a16="http://schemas.microsoft.com/office/drawing/2014/main" xmlns="" val="997453163"/>
                    </a:ext>
                  </a:extLst>
                </a:gridCol>
                <a:gridCol w="2477507">
                  <a:extLst>
                    <a:ext uri="{9D8B030D-6E8A-4147-A177-3AD203B41FA5}">
                      <a16:colId xmlns:a16="http://schemas.microsoft.com/office/drawing/2014/main" xmlns="" val="2344190839"/>
                    </a:ext>
                  </a:extLst>
                </a:gridCol>
              </a:tblGrid>
              <a:tr h="1922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名稱</a:t>
                      </a:r>
                      <a:r>
                        <a:rPr lang="en-US" sz="1600" dirty="0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(</a:t>
                      </a:r>
                      <a:r>
                        <a:rPr lang="en-US" sz="1600" dirty="0" err="1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Eo</a:t>
                      </a:r>
                      <a:r>
                        <a:rPr lang="zh-TW" sz="160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、</a:t>
                      </a:r>
                      <a:r>
                        <a:rPr lang="en-US" sz="1600" dirty="0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Vo</a:t>
                      </a:r>
                      <a:r>
                        <a:rPr lang="zh-TW" sz="160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、</a:t>
                      </a:r>
                      <a:r>
                        <a:rPr lang="en-US" sz="1600" dirty="0" err="1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Hy</a:t>
                      </a:r>
                      <a:r>
                        <a:rPr lang="en-US" sz="1600" dirty="0">
                          <a:effectLst/>
                          <a:latin typeface="華康中黑體"/>
                          <a:ea typeface="華康中黑體"/>
                          <a:cs typeface="華康中黑體"/>
                        </a:rPr>
                        <a:t>)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劑量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9297712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 b="1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甜馬鬱蘭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54953351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檸檬香茅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2d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55032950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黑胡椒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1d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1489617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迷迭香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1d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87264738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6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甜杏仁油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8ml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98056"/>
                  </a:ext>
                </a:extLst>
              </a:tr>
              <a:tr h="193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聖約翰草</a:t>
                      </a:r>
                      <a:r>
                        <a:rPr lang="zh-TW" sz="1800" b="1">
                          <a:effectLst/>
                          <a:latin typeface="Apple Color Emoji" pitchFamily="2" charset="0"/>
                          <a:ea typeface="新細明體" panose="02020500000000000000" pitchFamily="18" charset="-120"/>
                          <a:cs typeface="Apple Color Emoji" pitchFamily="2" charset="0"/>
                        </a:rPr>
                        <a:t>浸</a:t>
                      </a: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泡油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dirty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新細明體" panose="02020500000000000000" pitchFamily="18" charset="-120"/>
                        </a:rPr>
                        <a:t>2ml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4085449"/>
                  </a:ext>
                </a:extLst>
              </a:tr>
            </a:tbl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xmlns="" id="{6FD4D0D0-6DF5-B3EF-C17C-90BA9E696E64}"/>
              </a:ext>
            </a:extLst>
          </p:cNvPr>
          <p:cNvSpPr txBox="1">
            <a:spLocks/>
          </p:cNvSpPr>
          <p:nvPr/>
        </p:nvSpPr>
        <p:spPr>
          <a:xfrm>
            <a:off x="233800" y="146501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TW" altLang="en-US" dirty="0"/>
              <a:t>芳療措施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D7C10D9D-6BB4-884E-4994-91BF60A661DB}"/>
              </a:ext>
            </a:extLst>
          </p:cNvPr>
          <p:cNvSpPr txBox="1"/>
          <p:nvPr/>
        </p:nvSpPr>
        <p:spPr>
          <a:xfrm>
            <a:off x="1130269" y="4033843"/>
            <a:ext cx="10452131" cy="207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1600" b="1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使用建議：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1.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精油使用建議：可以於運動完使用，局部塗抹在酸痛的部位。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2.</a:t>
            </a:r>
            <a: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生活習慣、作息調整建議：運動前後應落實暖身運動，也需要多補充水份、蛋白質攝取，以代謝乳酸。</a:t>
            </a:r>
            <a:endParaRPr lang="zh-TW" altLang="zh-TW" sz="18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800" dirty="0">
                <a:effectLst/>
                <a:latin typeface="新細明體" panose="02020500000000000000" pitchFamily="18" charset="-120"/>
                <a:cs typeface="新細明體" panose="02020500000000000000" pitchFamily="18" charset="-120"/>
              </a:rPr>
              <a:t>3.</a:t>
            </a:r>
            <a:r>
              <a:rPr lang="zh-TW" altLang="zh-TW" sz="1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其他改善建議：運動結束後易使神經緊繃，在睡前可以做舒緩的拉筋動作，緩解緊繃神經，促進睡眠安穩。</a:t>
            </a:r>
            <a:r>
              <a:rPr lang="zh-TW" altLang="zh-TW" dirty="0">
                <a:effectLst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4102647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圖庫">
      <a:majorFont>
        <a:latin typeface="Century Gothic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{E0860A52-B75E-9B41-B4AD-FDBE784DAC16}tf10001119</Template>
  <TotalTime>74</TotalTime>
  <Words>1729</Words>
  <Application>Microsoft Office PowerPoint</Application>
  <PresentationFormat>自訂</PresentationFormat>
  <Paragraphs>156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圖庫</vt:lpstr>
      <vt:lpstr>芳香療法應用於 肌肉酸痛個案</vt:lpstr>
      <vt:lpstr>個案介紹</vt:lpstr>
      <vt:lpstr>文獻查證</vt:lpstr>
      <vt:lpstr>臨床症狀</vt:lpstr>
      <vt:lpstr>治療方式</vt:lpstr>
      <vt:lpstr>治療方式</vt:lpstr>
      <vt:lpstr>芳療配方一（10ml, 3%）</vt:lpstr>
      <vt:lpstr>芳療配方二（10ml, 3%）</vt:lpstr>
      <vt:lpstr>芳療配方三（10ml, 3%）</vt:lpstr>
      <vt:lpstr>芳療配方四（10ml, 3%）</vt:lpstr>
      <vt:lpstr>芳療評值（1/6~2/15）</vt:lpstr>
      <vt:lpstr>個案總回饋</vt:lpstr>
      <vt:lpstr>結論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芳香療法應用於肌肉酸痛個案</dc:title>
  <dc:creator>雅琪 蘇</dc:creator>
  <cp:lastModifiedBy>aroma Jocelyn</cp:lastModifiedBy>
  <cp:revision>7</cp:revision>
  <dcterms:created xsi:type="dcterms:W3CDTF">2024-03-31T14:03:40Z</dcterms:created>
  <dcterms:modified xsi:type="dcterms:W3CDTF">2025-06-11T03:12:19Z</dcterms:modified>
</cp:coreProperties>
</file>