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7" r:id="rId3"/>
    <p:sldId id="306" r:id="rId4"/>
    <p:sldId id="305" r:id="rId5"/>
    <p:sldId id="307" r:id="rId6"/>
    <p:sldId id="310" r:id="rId7"/>
    <p:sldId id="291" r:id="rId8"/>
    <p:sldId id="293" r:id="rId9"/>
    <p:sldId id="299" r:id="rId10"/>
    <p:sldId id="289" r:id="rId11"/>
    <p:sldId id="300" r:id="rId12"/>
    <p:sldId id="302" r:id="rId13"/>
    <p:sldId id="308" r:id="rId14"/>
    <p:sldId id="303" r:id="rId15"/>
    <p:sldId id="304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535E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07" autoAdjust="0"/>
  </p:normalViewPr>
  <p:slideViewPr>
    <p:cSldViewPr snapToGrid="0">
      <p:cViewPr varScale="1">
        <p:scale>
          <a:sx n="74" d="100"/>
          <a:sy n="74" d="100"/>
        </p:scale>
        <p:origin x="86" y="30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日期預留位置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0D1338-0733-40B9-A9DF-E757CA41F200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2025/4/1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頁尾預留位置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EF7FAF72-4248-49B6-8537-C73E2DF5FDC8}" type="datetime1">
              <a:rPr lang="zh-TW" altLang="en-US" smtClean="0"/>
              <a:pPr/>
              <a:t>2025/4/1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B8649DAF-093F-4482-AA38-346E9A2DEE9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051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695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045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537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092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圖片預留位置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 </a:t>
            </a:r>
            <a:br>
              <a:rPr lang="zh-TW" altLang="en-US"/>
            </a:br>
            <a:r>
              <a:rPr lang="zh-TW" altLang="en-US"/>
              <a:t>標題樣式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0" name="頁尾預留位置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TW" altLang="en-US" dirty="0"/>
          </a:p>
        </p:txBody>
      </p:sp>
      <p:sp>
        <p:nvSpPr>
          <p:cNvPr id="11" name="投影片編號預留位置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文字預留位置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方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1" name="文字預留位置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文字預留位置 8">
            <a:extLst>
              <a:ext uri="{FF2B5EF4-FFF2-40B4-BE49-F238E27FC236}">
                <a16:creationId xmlns=""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TW" altLang="en-US"/>
              <a:t>節 </a:t>
            </a:r>
            <a:r>
              <a:rPr lang="en-US" altLang="zh-TW" dirty="0"/>
              <a:t>1 </a:t>
            </a:r>
            <a:r>
              <a:rPr lang="zh-TW" altLang="en-US" dirty="0"/>
              <a:t>標題</a:t>
            </a:r>
          </a:p>
        </p:txBody>
      </p:sp>
      <p:sp>
        <p:nvSpPr>
          <p:cNvPr id="12" name="文字預留位置 11">
            <a:extLst>
              <a:ext uri="{FF2B5EF4-FFF2-40B4-BE49-F238E27FC236}">
                <a16:creationId xmlns=""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節 </a:t>
            </a:r>
            <a:r>
              <a:rPr lang="en-US" altLang="zh-TW"/>
              <a:t>2 </a:t>
            </a:r>
            <a:r>
              <a:rPr lang="zh-TW" altLang="en-US"/>
              <a:t>標題</a:t>
            </a:r>
            <a:endParaRPr lang="zh-TW" altLang="en-US" dirty="0"/>
          </a:p>
        </p:txBody>
      </p:sp>
      <p:sp>
        <p:nvSpPr>
          <p:cNvPr id="14" name="文字預留位置 13">
            <a:extLst>
              <a:ext uri="{FF2B5EF4-FFF2-40B4-BE49-F238E27FC236}">
                <a16:creationId xmlns=""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節 </a:t>
            </a:r>
            <a:r>
              <a:rPr lang="en-US" altLang="zh-TW"/>
              <a:t>3 </a:t>
            </a:r>
            <a:r>
              <a:rPr lang="zh-TW" altLang="en-US"/>
              <a:t>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3" name="文字預留位置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cxnSp>
        <p:nvCxnSpPr>
          <p:cNvPr id="15" name="直線箭號接點 14">
            <a:extLst>
              <a:ext uri="{FF2B5EF4-FFF2-40B4-BE49-F238E27FC236}">
                <a16:creationId xmlns=""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預留位置 10">
            <a:extLst>
              <a:ext uri="{FF2B5EF4-FFF2-40B4-BE49-F238E27FC236}">
                <a16:creationId xmlns=""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zh-TW" altLang="en-US"/>
              <a:t>年份</a:t>
            </a:r>
            <a:endParaRPr lang="zh-TW" altLang="en-US" dirty="0"/>
          </a:p>
        </p:txBody>
      </p:sp>
      <p:sp>
        <p:nvSpPr>
          <p:cNvPr id="17" name="文字預留位置 10">
            <a:extLst>
              <a:ext uri="{FF2B5EF4-FFF2-40B4-BE49-F238E27FC236}">
                <a16:creationId xmlns=""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21" name="文字預留位置 10">
            <a:extLst>
              <a:ext uri="{FF2B5EF4-FFF2-40B4-BE49-F238E27FC236}">
                <a16:creationId xmlns=""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22" name="文字預留位置 10">
            <a:extLst>
              <a:ext uri="{FF2B5EF4-FFF2-40B4-BE49-F238E27FC236}">
                <a16:creationId xmlns=""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25" name="文字預留位置 10">
            <a:extLst>
              <a:ext uri="{FF2B5EF4-FFF2-40B4-BE49-F238E27FC236}">
                <a16:creationId xmlns=""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26" name="文字預留位置 10">
            <a:extLst>
              <a:ext uri="{FF2B5EF4-FFF2-40B4-BE49-F238E27FC236}">
                <a16:creationId xmlns=""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zh-TW" altLang="en-US"/>
              <a:t>年份</a:t>
            </a:r>
            <a:endParaRPr lang="zh-TW" altLang="en-US" dirty="0"/>
          </a:p>
        </p:txBody>
      </p:sp>
      <p:sp>
        <p:nvSpPr>
          <p:cNvPr id="28" name="文字預留位置 10">
            <a:extLst>
              <a:ext uri="{FF2B5EF4-FFF2-40B4-BE49-F238E27FC236}">
                <a16:creationId xmlns=""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0" name="文字預留位置 10">
            <a:extLst>
              <a:ext uri="{FF2B5EF4-FFF2-40B4-BE49-F238E27FC236}">
                <a16:creationId xmlns=""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1" name="文字預留位置 10">
            <a:extLst>
              <a:ext uri="{FF2B5EF4-FFF2-40B4-BE49-F238E27FC236}">
                <a16:creationId xmlns=""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2" name="文字預留位置 10">
            <a:extLst>
              <a:ext uri="{FF2B5EF4-FFF2-40B4-BE49-F238E27FC236}">
                <a16:creationId xmlns=""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3" name="文字預留位置 10">
            <a:extLst>
              <a:ext uri="{FF2B5EF4-FFF2-40B4-BE49-F238E27FC236}">
                <a16:creationId xmlns=""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4" name="文字預留位置 10">
            <a:extLst>
              <a:ext uri="{FF2B5EF4-FFF2-40B4-BE49-F238E27FC236}">
                <a16:creationId xmlns=""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5" name="文字預留位置 10">
            <a:extLst>
              <a:ext uri="{FF2B5EF4-FFF2-40B4-BE49-F238E27FC236}">
                <a16:creationId xmlns=""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6" name="文字預留位置 10">
            <a:extLst>
              <a:ext uri="{FF2B5EF4-FFF2-40B4-BE49-F238E27FC236}">
                <a16:creationId xmlns=""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7" name="文字預留位置 10">
            <a:extLst>
              <a:ext uri="{FF2B5EF4-FFF2-40B4-BE49-F238E27FC236}">
                <a16:creationId xmlns=""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8" name="文字預留位置 10">
            <a:extLst>
              <a:ext uri="{FF2B5EF4-FFF2-40B4-BE49-F238E27FC236}">
                <a16:creationId xmlns=""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9" name="文字預留位置 10">
            <a:extLst>
              <a:ext uri="{FF2B5EF4-FFF2-40B4-BE49-F238E27FC236}">
                <a16:creationId xmlns=""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0" name="文字預留位置 10">
            <a:extLst>
              <a:ext uri="{FF2B5EF4-FFF2-40B4-BE49-F238E27FC236}">
                <a16:creationId xmlns=""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1" name="文字預留位置 10">
            <a:extLst>
              <a:ext uri="{FF2B5EF4-FFF2-40B4-BE49-F238E27FC236}">
                <a16:creationId xmlns=""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2" name="文字預留位置 10">
            <a:extLst>
              <a:ext uri="{FF2B5EF4-FFF2-40B4-BE49-F238E27FC236}">
                <a16:creationId xmlns=""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3" name="文字預留位置 10">
            <a:extLst>
              <a:ext uri="{FF2B5EF4-FFF2-40B4-BE49-F238E27FC236}">
                <a16:creationId xmlns=""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4" name="文字預留位置 10">
            <a:extLst>
              <a:ext uri="{FF2B5EF4-FFF2-40B4-BE49-F238E27FC236}">
                <a16:creationId xmlns=""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5" name="文字預留位置 10">
            <a:extLst>
              <a:ext uri="{FF2B5EF4-FFF2-40B4-BE49-F238E27FC236}">
                <a16:creationId xmlns=""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6" name="文字預留位置 10">
            <a:extLst>
              <a:ext uri="{FF2B5EF4-FFF2-40B4-BE49-F238E27FC236}">
                <a16:creationId xmlns=""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7" name="文字預留位置 10">
            <a:extLst>
              <a:ext uri="{FF2B5EF4-FFF2-40B4-BE49-F238E27FC236}">
                <a16:creationId xmlns=""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8" name="文字預留位置 10">
            <a:extLst>
              <a:ext uri="{FF2B5EF4-FFF2-40B4-BE49-F238E27FC236}">
                <a16:creationId xmlns=""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9" name="文字預留位置 3">
            <a:extLst>
              <a:ext uri="{FF2B5EF4-FFF2-40B4-BE49-F238E27FC236}">
                <a16:creationId xmlns=""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zh-TW" altLang="en-US"/>
              <a:t>影像標題</a:t>
            </a:r>
            <a:endParaRPr lang="zh-TW" altLang="en-US" dirty="0"/>
          </a:p>
        </p:txBody>
      </p:sp>
      <p:sp>
        <p:nvSpPr>
          <p:cNvPr id="50" name="文字預留位置 36">
            <a:extLst>
              <a:ext uri="{FF2B5EF4-FFF2-40B4-BE49-F238E27FC236}">
                <a16:creationId xmlns=""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zh-TW" altLang="en-US"/>
              <a:t>月份，年份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團隊 3 成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5" name="文字預留位置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0" name="文字預留位置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姓名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姓名</a:t>
            </a:r>
            <a:endParaRPr lang="zh-TW" altLang="en-US" dirty="0"/>
          </a:p>
        </p:txBody>
      </p:sp>
      <p:sp>
        <p:nvSpPr>
          <p:cNvPr id="16" name="文字預留位置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姓名</a:t>
            </a:r>
            <a:endParaRPr lang="zh-TW" altLang="en-US" dirty="0"/>
          </a:p>
        </p:txBody>
      </p:sp>
      <p:sp>
        <p:nvSpPr>
          <p:cNvPr id="24" name="圖片預留位置 22">
            <a:extLst>
              <a:ext uri="{FF2B5EF4-FFF2-40B4-BE49-F238E27FC236}">
                <a16:creationId xmlns=""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5" name="圖片預留位置 22">
            <a:extLst>
              <a:ext uri="{FF2B5EF4-FFF2-40B4-BE49-F238E27FC236}">
                <a16:creationId xmlns=""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6" name="圖片預留位置 22">
            <a:extLst>
              <a:ext uri="{FF2B5EF4-FFF2-40B4-BE49-F238E27FC236}">
                <a16:creationId xmlns=""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9" name="文字預留位置 8">
            <a:extLst>
              <a:ext uri="{FF2B5EF4-FFF2-40B4-BE49-F238E27FC236}">
                <a16:creationId xmlns=""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4" name="文字預留位置 3">
            <a:extLst>
              <a:ext uri="{FF2B5EF4-FFF2-40B4-BE49-F238E27FC236}">
                <a16:creationId xmlns=""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簡歷</a:t>
            </a:r>
            <a:endParaRPr lang="zh-TW" altLang="en-US" dirty="0"/>
          </a:p>
        </p:txBody>
      </p:sp>
      <p:sp>
        <p:nvSpPr>
          <p:cNvPr id="11" name="文字預留位置 10">
            <a:extLst>
              <a:ext uri="{FF2B5EF4-FFF2-40B4-BE49-F238E27FC236}">
                <a16:creationId xmlns=""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zh-TW" altLang="en-US"/>
              <a:t>簡歷</a:t>
            </a:r>
            <a:endParaRPr lang="zh-TW" altLang="en-US" dirty="0"/>
          </a:p>
        </p:txBody>
      </p:sp>
      <p:sp>
        <p:nvSpPr>
          <p:cNvPr id="17" name="文字預留位置 16">
            <a:extLst>
              <a:ext uri="{FF2B5EF4-FFF2-40B4-BE49-F238E27FC236}">
                <a16:creationId xmlns=""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zh-TW" altLang="en-US"/>
              <a:t>簡歷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團隊 6 成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5" name="文字預留位置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7" name="文字預留位置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0" name="文字預留位置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6" name="文字預留位置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9" name="文字預留位置 18">
            <a:extLst>
              <a:ext uri="{FF2B5EF4-FFF2-40B4-BE49-F238E27FC236}">
                <a16:creationId xmlns=""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21" name="文字預留位置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23" name="圖片預留位置 22">
            <a:extLst>
              <a:ext uri="{FF2B5EF4-FFF2-40B4-BE49-F238E27FC236}">
                <a16:creationId xmlns=""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4" name="圖片預留位置 22">
            <a:extLst>
              <a:ext uri="{FF2B5EF4-FFF2-40B4-BE49-F238E27FC236}">
                <a16:creationId xmlns=""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5" name="圖片預留位置 22">
            <a:extLst>
              <a:ext uri="{FF2B5EF4-FFF2-40B4-BE49-F238E27FC236}">
                <a16:creationId xmlns=""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6" name="圖片預留位置 22">
            <a:extLst>
              <a:ext uri="{FF2B5EF4-FFF2-40B4-BE49-F238E27FC236}">
                <a16:creationId xmlns=""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2">
            <a:extLst>
              <a:ext uri="{FF2B5EF4-FFF2-40B4-BE49-F238E27FC236}">
                <a16:creationId xmlns=""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0" name="圖片預留位置 22">
            <a:extLst>
              <a:ext uri="{FF2B5EF4-FFF2-40B4-BE49-F238E27FC236}">
                <a16:creationId xmlns=""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>
            <a:extLst>
              <a:ext uri="{FF2B5EF4-FFF2-40B4-BE49-F238E27FC236}">
                <a16:creationId xmlns=""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1" name="文字預留位置 10">
            <a:extLst>
              <a:ext uri="{FF2B5EF4-FFF2-40B4-BE49-F238E27FC236}">
                <a16:creationId xmlns=""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手繪多邊形：圖案 28">
            <a:extLst>
              <a:ext uri="{FF2B5EF4-FFF2-40B4-BE49-F238E27FC236}">
                <a16:creationId xmlns=""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7" name="手繪多邊形：圖案 26">
            <a:extLst>
              <a:ext uri="{FF2B5EF4-FFF2-40B4-BE49-F238E27FC236}">
                <a16:creationId xmlns=""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4" name="手繪多邊形：圖案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9" name="手繪多邊形：圖案 18">
            <a:extLst>
              <a:ext uri="{FF2B5EF4-FFF2-40B4-BE49-F238E27FC236}">
                <a16:creationId xmlns=""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手繪多邊形：圖案 17">
            <a:extLst>
              <a:ext uri="{FF2B5EF4-FFF2-40B4-BE49-F238E27FC236}">
                <a16:creationId xmlns=""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0" name="手繪多邊形：圖案 19">
            <a:extLst>
              <a:ext uri="{FF2B5EF4-FFF2-40B4-BE49-F238E27FC236}">
                <a16:creationId xmlns=""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4" name="手繪多邊形：圖案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3" name="手繪多邊形：圖案 22">
            <a:extLst>
              <a:ext uri="{FF2B5EF4-FFF2-40B4-BE49-F238E27FC236}">
                <a16:creationId xmlns=""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3" name="文字預留位置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手繪多邊形：圖案 14">
            <a:extLst>
              <a:ext uri="{FF2B5EF4-FFF2-40B4-BE49-F238E27FC236}">
                <a16:creationId xmlns=""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手繪多邊形：圖案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24" name="手繪多邊形：圖案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2" name="手繪多邊形：圖案 21">
            <a:extLst>
              <a:ext uri="{FF2B5EF4-FFF2-40B4-BE49-F238E27FC236}">
                <a16:creationId xmlns=""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手繪多邊形：圖案 24">
            <a:extLst>
              <a:ext uri="{FF2B5EF4-FFF2-40B4-BE49-F238E27FC236}">
                <a16:creationId xmlns=""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6" name="手繪多邊形：圖案 25">
            <a:extLst>
              <a:ext uri="{FF2B5EF4-FFF2-40B4-BE49-F238E27FC236}">
                <a16:creationId xmlns=""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手繪多邊形：圖案 29">
            <a:extLst>
              <a:ext uri="{FF2B5EF4-FFF2-40B4-BE49-F238E27FC236}">
                <a16:creationId xmlns=""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 (無圖形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感謝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圖片預留位置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感謝您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cxnSp>
        <p:nvCxnSpPr>
          <p:cNvPr id="5" name="直線接點​​ 4">
            <a:extLst>
              <a:ext uri="{FF2B5EF4-FFF2-40B4-BE49-F238E27FC236}">
                <a16:creationId xmlns=""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/>
              <a:t>連絡人號碼</a:t>
            </a:r>
            <a:endParaRPr lang="zh-TW" altLang="en-US" dirty="0"/>
          </a:p>
        </p:txBody>
      </p:sp>
      <p:sp>
        <p:nvSpPr>
          <p:cNvPr id="9" name="文字預留位置 5">
            <a:extLst>
              <a:ext uri="{FF2B5EF4-FFF2-40B4-BE49-F238E27FC236}">
                <a16:creationId xmlns=""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/>
              <a:t>電子郵件或社交媒體控制代碼</a:t>
            </a:r>
            <a:endParaRPr lang="zh-TW" altLang="en-US" dirty="0"/>
          </a:p>
        </p:txBody>
      </p:sp>
      <p:sp>
        <p:nvSpPr>
          <p:cNvPr id="8" name="圖片預留位置 5">
            <a:extLst>
              <a:ext uri="{FF2B5EF4-FFF2-40B4-BE49-F238E27FC236}">
                <a16:creationId xmlns=""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標誌</a:t>
            </a:r>
            <a:endParaRPr lang="zh-TW" altLang="en-US" dirty="0"/>
          </a:p>
        </p:txBody>
      </p:sp>
      <p:sp>
        <p:nvSpPr>
          <p:cNvPr id="10" name="文字預留位置 5">
            <a:extLst>
              <a:ext uri="{FF2B5EF4-FFF2-40B4-BE49-F238E27FC236}">
                <a16:creationId xmlns=""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/>
              <a:t>網站位址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圖片預留位置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 </a:t>
            </a:r>
            <a:br>
              <a:rPr lang="zh-TW" altLang="en-US"/>
            </a:br>
            <a:r>
              <a:rPr lang="zh-TW" altLang="en-US"/>
              <a:t>母片標題樣式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48243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43CB4A53-A958-4699-8505-6C70A64DF66E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影像與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 </a:t>
            </a:r>
            <a:br>
              <a:rPr lang="zh-TW" altLang="en-US"/>
            </a:br>
            <a:r>
              <a:rPr lang="zh-TW" altLang="en-US"/>
              <a:t>母片標題樣式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圖片預留位置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16" name="內容預留位置 2">
            <a:extLst>
              <a:ext uri="{FF2B5EF4-FFF2-40B4-BE49-F238E27FC236}">
                <a16:creationId xmlns=""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24" name="手繪多邊形：圖案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手繪多邊形：圖案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6" name="手繪多邊形：圖案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7" name="手繪多邊形：圖案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8" name="手繪多邊形：圖案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9" name="手繪多邊形：圖案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手繪多邊形：圖案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1" name="手繪多邊形：圖案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手繪多邊形：圖案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3" name="手繪多邊形：圖案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4" name="手繪多邊形：圖案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5" name="手繪多邊形：圖案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6" name="手繪多邊形：圖案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7" name="手繪多邊形：圖案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TW" altLang="en-US" dirty="0"/>
          </a:p>
        </p:txBody>
      </p:sp>
      <p:sp>
        <p:nvSpPr>
          <p:cNvPr id="9" name="投影片編號預留位置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1" name="文字預留位置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5" name="文字預留位置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7" name="文字預留位置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數位產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手繪多邊形：圖案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手繪多邊形：圖案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6" name="手繪多邊形：圖案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7" name="手繪多邊形：圖案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8" name="手繪多邊形：圖案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9" name="手繪多邊形：圖案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手繪多邊形：圖案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1" name="手繪多邊形：圖案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手繪多邊形：圖案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3" name="手繪多邊形：圖案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4" name="手繪多邊形：圖案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5" name="手繪多邊形：圖案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6" name="手繪多邊形：圖案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7" name="手繪多邊形：圖案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grpSp>
        <p:nvGrpSpPr>
          <p:cNvPr id="43" name="群組 42">
            <a:extLst>
              <a:ext uri="{FF2B5EF4-FFF2-40B4-BE49-F238E27FC236}">
                <a16:creationId xmlns=""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圓角矩形 15">
              <a:extLst>
                <a:ext uri="{FF2B5EF4-FFF2-40B4-BE49-F238E27FC236}">
                  <a16:creationId xmlns=""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5" name="圓角矩形 15">
              <a:extLst>
                <a:ext uri="{FF2B5EF4-FFF2-40B4-BE49-F238E27FC236}">
                  <a16:creationId xmlns=""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6" name="矩形：圓角 45">
              <a:extLst>
                <a:ext uri="{FF2B5EF4-FFF2-40B4-BE49-F238E27FC236}">
                  <a16:creationId xmlns=""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7" name="圓角矩形 15">
              <a:extLst>
                <a:ext uri="{FF2B5EF4-FFF2-40B4-BE49-F238E27FC236}">
                  <a16:creationId xmlns=""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8" name="圓角矩形 15">
              <a:extLst>
                <a:ext uri="{FF2B5EF4-FFF2-40B4-BE49-F238E27FC236}">
                  <a16:creationId xmlns=""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9" name="橢圓​​ 48">
              <a:extLst>
                <a:ext uri="{FF2B5EF4-FFF2-40B4-BE49-F238E27FC236}">
                  <a16:creationId xmlns=""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50" name="橢圓​​ 49">
              <a:extLst>
                <a:ext uri="{FF2B5EF4-FFF2-40B4-BE49-F238E27FC236}">
                  <a16:creationId xmlns=""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51" name="橢圓​​ 50">
              <a:extLst>
                <a:ext uri="{FF2B5EF4-FFF2-40B4-BE49-F238E27FC236}">
                  <a16:creationId xmlns=""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</p:grp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您可以在這裡輸入強調文字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圖片預留位置 4">
            <a:extLst>
              <a:ext uri="{FF2B5EF4-FFF2-40B4-BE49-F238E27FC236}">
                <a16:creationId xmlns=""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9" name="文字預留位置 8">
            <a:extLst>
              <a:ext uri="{FF2B5EF4-FFF2-40B4-BE49-F238E27FC236}">
                <a16:creationId xmlns=""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數字選項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手繪多邊形：圖案 17">
            <a:extLst>
              <a:ext uri="{FF2B5EF4-FFF2-40B4-BE49-F238E27FC236}">
                <a16:creationId xmlns=""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9" name="文字預留位置 18">
            <a:extLst>
              <a:ext uri="{FF2B5EF4-FFF2-40B4-BE49-F238E27FC236}">
                <a16:creationId xmlns=""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en-US" altLang="zh-TW"/>
              <a:t>1</a:t>
            </a:r>
            <a:endParaRPr lang="zh-TW" altLang="en-US" dirty="0"/>
          </a:p>
        </p:txBody>
      </p:sp>
      <p:sp>
        <p:nvSpPr>
          <p:cNvPr id="21" name="文字預留位置 20">
            <a:extLst>
              <a:ext uri="{FF2B5EF4-FFF2-40B4-BE49-F238E27FC236}">
                <a16:creationId xmlns=""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8" r:id="rId8"/>
    <p:sldLayoutId id="2147483670" r:id="rId9"/>
    <p:sldLayoutId id="2147483653" r:id="rId10"/>
    <p:sldLayoutId id="2147483673" r:id="rId11"/>
    <p:sldLayoutId id="2147483674" r:id="rId12"/>
    <p:sldLayoutId id="2147483676" r:id="rId13"/>
    <p:sldLayoutId id="2147483677" r:id="rId14"/>
    <p:sldLayoutId id="2147483654" r:id="rId15"/>
    <p:sldLayoutId id="2147483660" r:id="rId16"/>
    <p:sldLayoutId id="2147483661" r:id="rId17"/>
    <p:sldLayoutId id="2147483678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  <a:sym typeface="Microsoft JhengHei UI" panose="020B0604030504040204" pitchFamily="34" charset="-12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=""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2278" y="2217905"/>
            <a:ext cx="9903300" cy="2025665"/>
          </a:xfrm>
          <a:solidFill>
            <a:schemeClr val="accent6">
              <a:lumMod val="50000"/>
              <a:alpha val="67000"/>
            </a:schemeClr>
          </a:solidFill>
        </p:spPr>
        <p:txBody>
          <a:bodyPr bIns="288000" rtlCol="0"/>
          <a:lstStyle/>
          <a:p>
            <a:pPr rtl="0"/>
            <a:r>
              <a:rPr lang="zh-TW" altLang="en-US" b="1" dirty="0" smtClean="0"/>
              <a:t>與芳療的</a:t>
            </a:r>
            <a:r>
              <a:rPr lang="zh-TW" altLang="en-US" b="1" dirty="0"/>
              <a:t>驚喜</a:t>
            </a:r>
            <a:r>
              <a:rPr lang="zh-TW" altLang="en-US" b="1" dirty="0" smtClean="0"/>
              <a:t>相遇：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油性痘痘</a:t>
            </a:r>
            <a:r>
              <a:rPr lang="zh-TW" altLang="en-US" b="1" dirty="0"/>
              <a:t>敏感</a:t>
            </a:r>
            <a:r>
              <a:rPr lang="zh-TW" altLang="en-US" b="1" dirty="0" smtClean="0"/>
              <a:t>肌，被好好安撫了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副標題 6">
            <a:extLst>
              <a:ext uri="{FF2B5EF4-FFF2-40B4-BE49-F238E27FC236}">
                <a16:creationId xmlns=""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4318" y="5108715"/>
            <a:ext cx="5697682" cy="616224"/>
          </a:xfrm>
          <a:solidFill>
            <a:schemeClr val="accent6">
              <a:lumMod val="50000"/>
              <a:alpha val="77000"/>
            </a:schemeClr>
          </a:solidFill>
          <a:ln>
            <a:noFill/>
          </a:ln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en-US" b="1" dirty="0" smtClean="0"/>
              <a:t>第</a:t>
            </a:r>
            <a:r>
              <a:rPr lang="en-US" altLang="zh-TW" b="1" dirty="0" smtClean="0"/>
              <a:t>107</a:t>
            </a:r>
            <a:r>
              <a:rPr lang="zh-TW" altLang="en-US" b="1" dirty="0" smtClean="0"/>
              <a:t>期 高階芳療師 李瑩琪</a:t>
            </a:r>
            <a:endParaRPr lang="zh-TW" altLang="en-US" b="1" dirty="0">
              <a:sym typeface="Microsoft JhengHei UI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78" y="1013446"/>
            <a:ext cx="4801803" cy="480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69328" y="288867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zh-TW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文字預留位置 7">
            <a:extLst>
              <a:ext uri="{FF2B5EF4-FFF2-40B4-BE49-F238E27FC236}">
                <a16:creationId xmlns=""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673768" y="1231665"/>
            <a:ext cx="10774475" cy="4602511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u="sng" dirty="0"/>
              <a:t>2024/12/28 - </a:t>
            </a:r>
            <a:r>
              <a:rPr lang="en-US" altLang="zh-TW" sz="2400" b="1" u="sng" dirty="0" smtClean="0"/>
              <a:t>2025/1/5</a:t>
            </a:r>
            <a:r>
              <a:rPr lang="zh-TW" altLang="en-US" sz="2400" b="1" u="sng" dirty="0" smtClean="0"/>
              <a:t> 第一次使用後：</a:t>
            </a:r>
            <a:r>
              <a:rPr lang="zh-TW" altLang="en-US" sz="2400" b="1" u="sng" dirty="0" smtClean="0">
                <a:solidFill>
                  <a:srgbClr val="C00000"/>
                </a:solidFill>
              </a:rPr>
              <a:t>皮膚剛在適應 </a:t>
            </a:r>
            <a:endParaRPr lang="en-US" altLang="zh-TW" sz="24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（茶樹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滴，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玫瑰草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滴，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純正薰衣草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滴，乳香</a:t>
            </a:r>
            <a:r>
              <a:rPr lang="en-US" altLang="zh-TW" sz="16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滴</a:t>
            </a:r>
            <a:r>
              <a:rPr lang="en-US" altLang="zh-TW" sz="16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基底油：甜杏仁油，</a:t>
            </a:r>
            <a:r>
              <a:rPr lang="en-US" altLang="zh-TW" sz="16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％）</a:t>
            </a:r>
            <a:endParaRPr lang="en-US" altLang="zh-TW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2400" dirty="0" smtClean="0"/>
              <a:t>剛開始使用擦完臉有一點點乾癢，可能皮膚第一次擦精油產品，加上油性膚質，覺得油油的，感受上不太習慣，好像不夠清爽。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 smtClean="0"/>
              <a:t>擦到第四天，適</a:t>
            </a:r>
            <a:r>
              <a:rPr lang="zh-TW" altLang="en-US" sz="2400" dirty="0"/>
              <a:t>逢寒流來襲，洗完澡後臉部皮膚較乾燥且會乾癢</a:t>
            </a:r>
            <a:r>
              <a:rPr lang="en-US" altLang="zh-TW" sz="2400" dirty="0"/>
              <a:t>(</a:t>
            </a:r>
            <a:r>
              <a:rPr lang="zh-TW" altLang="en-US" sz="2400" dirty="0"/>
              <a:t>有稍微脫皮狀況</a:t>
            </a:r>
            <a:r>
              <a:rPr lang="en-US" altLang="zh-TW" sz="2400" dirty="0"/>
              <a:t>)</a:t>
            </a:r>
            <a:r>
              <a:rPr lang="zh-TW" altLang="en-US" sz="2400" dirty="0"/>
              <a:t>，在塗上精油</a:t>
            </a:r>
            <a:r>
              <a:rPr lang="zh-TW" altLang="en-US" sz="2400" dirty="0" smtClean="0"/>
              <a:t>後，</a:t>
            </a:r>
            <a:r>
              <a:rPr lang="zh-TW" altLang="en-US" sz="2400" dirty="0">
                <a:solidFill>
                  <a:srgbClr val="0070C0"/>
                </a:solidFill>
              </a:rPr>
              <a:t>皮膚乾燥及乾癢情形有減緩，舒服許多</a:t>
            </a:r>
            <a:r>
              <a:rPr lang="zh-TW" altLang="en-US" sz="2400" dirty="0"/>
              <a:t>；相</a:t>
            </a:r>
            <a:r>
              <a:rPr lang="zh-TW" altLang="en-US" sz="2400" dirty="0" smtClean="0"/>
              <a:t>較剛開始感到過</a:t>
            </a:r>
            <a:r>
              <a:rPr lang="zh-TW" altLang="en-US" sz="2400" dirty="0"/>
              <a:t>油、發癢情形</a:t>
            </a:r>
            <a:r>
              <a:rPr lang="zh-TW" altLang="en-US" sz="2400" dirty="0" smtClean="0"/>
              <a:t>，到第四第五天後皆</a:t>
            </a:r>
            <a:r>
              <a:rPr lang="zh-TW" altLang="en-US" sz="2400" dirty="0"/>
              <a:t>未發生</a:t>
            </a:r>
            <a:r>
              <a:rPr lang="zh-TW" altLang="en-US" sz="2400" dirty="0" smtClean="0"/>
              <a:t>，</a:t>
            </a:r>
            <a:r>
              <a:rPr lang="zh-TW" altLang="en-US" sz="2400" dirty="0" smtClean="0">
                <a:solidFill>
                  <a:srgbClr val="0070C0"/>
                </a:solidFill>
              </a:rPr>
              <a:t>皮膚</a:t>
            </a:r>
            <a:r>
              <a:rPr lang="zh-TW" altLang="en-US" sz="2400" dirty="0">
                <a:solidFill>
                  <a:srgbClr val="0070C0"/>
                </a:solidFill>
              </a:rPr>
              <a:t>的舒適度有提升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b="1" u="sng" dirty="0"/>
              <a:t>2025/1/6 - </a:t>
            </a:r>
            <a:r>
              <a:rPr lang="en-US" altLang="zh-TW" sz="2400" b="1" u="sng" dirty="0" smtClean="0"/>
              <a:t>2025/1/14</a:t>
            </a:r>
            <a:r>
              <a:rPr lang="zh-TW" altLang="en-US" sz="2400" b="1" u="sng" dirty="0" smtClean="0"/>
              <a:t> 第二次使用後：</a:t>
            </a:r>
            <a:r>
              <a:rPr lang="zh-TW" altLang="en-US" sz="2400" b="1" u="sng" dirty="0" smtClean="0">
                <a:solidFill>
                  <a:srgbClr val="C00000"/>
                </a:solidFill>
              </a:rPr>
              <a:t>吸收有變快，肌膚摸起來滑順</a:t>
            </a:r>
            <a:endParaRPr lang="en-US" altLang="zh-TW" sz="24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（茶樹</a:t>
            </a:r>
            <a:r>
              <a:rPr lang="en-US" altLang="zh-TW" sz="16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滴，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廣藿香</a:t>
            </a:r>
            <a:r>
              <a:rPr lang="en-US" altLang="zh-TW" sz="16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滴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，玫瑰草</a:t>
            </a:r>
            <a:r>
              <a:rPr lang="en-US" altLang="zh-TW" sz="16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滴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，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羅馬洋甘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菊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滴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 基底油：甜杏仁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油＋荷荷芭油，大馬士革玫瑰純露，乳液</a:t>
            </a:r>
            <a:r>
              <a:rPr lang="en-US" altLang="zh-TW" sz="16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％）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乳液擦上去大概三</a:t>
            </a:r>
            <a:r>
              <a:rPr lang="zh-TW" altLang="en-US" sz="2400" dirty="0" smtClean="0"/>
              <a:t>分鐘內就</a:t>
            </a:r>
            <a:r>
              <a:rPr lang="zh-TW" altLang="en-US" sz="2400" dirty="0"/>
              <a:t>完全吸收</a:t>
            </a:r>
            <a:r>
              <a:rPr lang="zh-TW" altLang="en-US" sz="2400" dirty="0" smtClean="0"/>
              <a:t>，吸收</a:t>
            </a:r>
            <a:r>
              <a:rPr lang="zh-TW" altLang="en-US" sz="2400" dirty="0"/>
              <a:t>速度來得快很多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感覺</a:t>
            </a:r>
            <a:r>
              <a:rPr lang="zh-TW" altLang="en-US" sz="2400" dirty="0" smtClean="0"/>
              <a:t>皮膚</a:t>
            </a:r>
            <a:r>
              <a:rPr lang="zh-TW" altLang="en-US" sz="2400" dirty="0"/>
              <a:t>已逐漸</a:t>
            </a:r>
            <a:r>
              <a:rPr lang="zh-TW" altLang="en-US" sz="2400" dirty="0" smtClean="0"/>
              <a:t>適應精油產品。並且</a:t>
            </a:r>
            <a:r>
              <a:rPr lang="zh-TW" altLang="en-US" sz="2400" dirty="0"/>
              <a:t>吸收完後感覺非常清爽</a:t>
            </a:r>
            <a:r>
              <a:rPr lang="zh-TW" altLang="en-US" sz="2400" dirty="0" smtClean="0"/>
              <a:t>，</a:t>
            </a:r>
            <a:r>
              <a:rPr lang="zh-TW" altLang="en-US" sz="2400" dirty="0" smtClean="0">
                <a:solidFill>
                  <a:srgbClr val="0070C0"/>
                </a:solidFill>
              </a:rPr>
              <a:t>臉頰油光變少，皮膚</a:t>
            </a:r>
            <a:r>
              <a:rPr lang="zh-TW" altLang="en-US" sz="2400" dirty="0">
                <a:solidFill>
                  <a:srgbClr val="0070C0"/>
                </a:solidFill>
              </a:rPr>
              <a:t>摸起來也很滑順</a:t>
            </a:r>
            <a:r>
              <a:rPr lang="zh-TW" altLang="en-US" sz="2400" dirty="0" smtClean="0"/>
              <a:t>，</a:t>
            </a:r>
            <a:r>
              <a:rPr lang="zh-TW" altLang="en-US" sz="2400" dirty="0" smtClean="0">
                <a:solidFill>
                  <a:srgbClr val="0070C0"/>
                </a:solidFill>
              </a:rPr>
              <a:t>聞到玫瑰淡淡的香氣，心情</a:t>
            </a:r>
            <a:r>
              <a:rPr lang="zh-TW" altLang="en-US" sz="2400" dirty="0">
                <a:solidFill>
                  <a:srgbClr val="0070C0"/>
                </a:solidFill>
              </a:rPr>
              <a:t>跟著</a:t>
            </a:r>
            <a:r>
              <a:rPr lang="zh-TW" altLang="en-US" sz="2400" dirty="0" smtClean="0">
                <a:solidFill>
                  <a:srgbClr val="0070C0"/>
                </a:solidFill>
              </a:rPr>
              <a:t>好起來。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73768" y="511817"/>
            <a:ext cx="6584988" cy="50418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個案使用回饋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4"/>
          </p:nvPr>
        </p:nvSpPr>
        <p:spPr>
          <a:xfrm>
            <a:off x="11119556" y="6155190"/>
            <a:ext cx="760687" cy="432000"/>
          </a:xfrm>
        </p:spPr>
        <p:txBody>
          <a:bodyPr/>
          <a:lstStyle/>
          <a:p>
            <a:fld id="{43CB4A53-A958-4699-8505-6C70A64DF66E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65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69328" y="288867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zh-TW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文字預留位置 7">
            <a:extLst>
              <a:ext uri="{FF2B5EF4-FFF2-40B4-BE49-F238E27FC236}">
                <a16:creationId xmlns=""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673768" y="1270576"/>
            <a:ext cx="10774475" cy="5316613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u="sng" dirty="0"/>
              <a:t>2025/1/15 - </a:t>
            </a:r>
            <a:r>
              <a:rPr lang="en-US" altLang="zh-TW" sz="2400" b="1" u="sng" dirty="0" smtClean="0"/>
              <a:t>2025/1/23</a:t>
            </a:r>
            <a:r>
              <a:rPr lang="zh-TW" altLang="en-US" sz="2400" b="1" u="sng" dirty="0" smtClean="0"/>
              <a:t> 第三次使用後：</a:t>
            </a:r>
            <a:r>
              <a:rPr lang="zh-TW" altLang="en-US" sz="2400" b="1" u="sng" dirty="0" smtClean="0">
                <a:solidFill>
                  <a:srgbClr val="C00000"/>
                </a:solidFill>
              </a:rPr>
              <a:t>生理期膚況比之前生理期更好</a:t>
            </a:r>
            <a:endParaRPr lang="en-US" altLang="zh-TW" sz="24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（茶樹</a:t>
            </a:r>
            <a:r>
              <a:rPr lang="en-US" altLang="zh-TW" sz="16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滴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，廣藿香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滴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，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羅馬洋甘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菊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滴，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純正薰衣草</a:t>
            </a:r>
            <a:r>
              <a:rPr lang="en-US" altLang="zh-TW" sz="16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滴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 基底油：甜杏仁油＋荷荷芭油，大馬士革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玫瑰純露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，乳液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％）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 smtClean="0"/>
              <a:t>遇到生理期，以前只要</a:t>
            </a:r>
            <a:r>
              <a:rPr lang="zh-TW" altLang="en-US" sz="2400" dirty="0"/>
              <a:t>生理期一定滿臉都是痘痘，而且會泛紅很嚴重，膚況很糟，但這次生理期雖然還是有</a:t>
            </a:r>
            <a:r>
              <a:rPr lang="zh-TW" altLang="en-US" sz="2400" dirty="0" smtClean="0"/>
              <a:t>稍微長</a:t>
            </a:r>
            <a:r>
              <a:rPr lang="zh-TW" altLang="en-US" sz="2400" dirty="0"/>
              <a:t>一些痘痘，</a:t>
            </a:r>
            <a:r>
              <a:rPr lang="zh-TW" altLang="en-US" sz="2400" dirty="0">
                <a:solidFill>
                  <a:srgbClr val="0070C0"/>
                </a:solidFill>
              </a:rPr>
              <a:t>但沒有以前嚴重</a:t>
            </a:r>
            <a:r>
              <a:rPr lang="zh-TW" altLang="en-US" sz="2400" dirty="0"/>
              <a:t>，</a:t>
            </a:r>
            <a:r>
              <a:rPr lang="zh-TW" altLang="en-US" sz="2400" dirty="0">
                <a:solidFill>
                  <a:srgbClr val="0070C0"/>
                </a:solidFill>
              </a:rPr>
              <a:t>也沒有之前泛紅嚴重的狀況，皮膚的狀況都還是維持在最近膚況的水平上</a:t>
            </a:r>
            <a:r>
              <a:rPr lang="zh-TW" altLang="en-US" sz="2400" dirty="0" smtClean="0"/>
              <a:t>，</a:t>
            </a:r>
            <a:r>
              <a:rPr lang="zh-TW" altLang="en-US" sz="2400" dirty="0" smtClean="0">
                <a:solidFill>
                  <a:srgbClr val="0070C0"/>
                </a:solidFill>
              </a:rPr>
              <a:t>覺得這</a:t>
            </a:r>
            <a:r>
              <a:rPr lang="zh-TW" altLang="en-US" sz="2400" dirty="0">
                <a:solidFill>
                  <a:srgbClr val="0070C0"/>
                </a:solidFill>
              </a:rPr>
              <a:t>是這幾週持續使用產品的改善，有達到調節皮膚的</a:t>
            </a:r>
            <a:r>
              <a:rPr lang="zh-TW" altLang="en-US" sz="2400" dirty="0" smtClean="0">
                <a:solidFill>
                  <a:srgbClr val="0070C0"/>
                </a:solidFill>
              </a:rPr>
              <a:t>效果。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b="1" u="sng" dirty="0"/>
              <a:t>2025/1/24 - </a:t>
            </a:r>
            <a:r>
              <a:rPr lang="en-US" altLang="zh-TW" sz="2400" b="1" u="sng" dirty="0" smtClean="0"/>
              <a:t>2025/1/30</a:t>
            </a:r>
            <a:r>
              <a:rPr lang="zh-TW" altLang="en-US" sz="2400" b="1" u="sng" dirty="0" smtClean="0"/>
              <a:t> 第四次使用後：</a:t>
            </a:r>
            <a:r>
              <a:rPr lang="zh-TW" altLang="en-US" sz="2400" b="1" u="sng" dirty="0" smtClean="0">
                <a:solidFill>
                  <a:srgbClr val="C00000"/>
                </a:solidFill>
              </a:rPr>
              <a:t>乾粗脫皮有緩解，滋潤感大幅提升</a:t>
            </a:r>
            <a:endParaRPr lang="en-US" altLang="zh-TW" sz="24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（茶樹</a:t>
            </a:r>
            <a:r>
              <a:rPr lang="en-US" altLang="zh-TW" sz="16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滴，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胡蘿蔔籽</a:t>
            </a:r>
            <a:r>
              <a:rPr lang="en-US" altLang="zh-TW" sz="16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滴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，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羅馬洋甘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菊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滴，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花梨木</a:t>
            </a:r>
            <a:r>
              <a:rPr lang="en-US" altLang="zh-TW" sz="16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滴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 基底油：甜杏仁油＋荷荷芭油，大馬士革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玫瑰純露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</a:rPr>
              <a:t>，乳液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％）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 smtClean="0"/>
              <a:t>連續幾天</a:t>
            </a:r>
            <a:r>
              <a:rPr lang="zh-TW" altLang="en-US" sz="2400" dirty="0"/>
              <a:t>寒流</a:t>
            </a:r>
            <a:r>
              <a:rPr lang="zh-TW" altLang="en-US" sz="2400" dirty="0" smtClean="0"/>
              <a:t>來，</a:t>
            </a:r>
            <a:r>
              <a:rPr lang="zh-TW" altLang="en-US" sz="2400" dirty="0"/>
              <a:t>在剛開始使用</a:t>
            </a:r>
            <a:r>
              <a:rPr lang="zh-TW" altLang="en-US" sz="2400" dirty="0" smtClean="0"/>
              <a:t>產品</a:t>
            </a:r>
            <a:r>
              <a:rPr lang="zh-TW" altLang="en-US" sz="2400" dirty="0"/>
              <a:t>兩週左右</a:t>
            </a:r>
            <a:r>
              <a:rPr lang="zh-TW" altLang="en-US" sz="2400" dirty="0" smtClean="0"/>
              <a:t>，皮膚還是有一點點乾燥</a:t>
            </a:r>
            <a:r>
              <a:rPr lang="zh-TW" altLang="en-US" sz="2400" dirty="0"/>
              <a:t>脫皮</a:t>
            </a:r>
            <a:r>
              <a:rPr lang="zh-TW" altLang="en-US" sz="2400" dirty="0" smtClean="0"/>
              <a:t>，但使用產品第三和第四週</a:t>
            </a:r>
            <a:r>
              <a:rPr lang="zh-TW" altLang="en-US" sz="2400" dirty="0"/>
              <a:t>後，</a:t>
            </a:r>
            <a:r>
              <a:rPr lang="zh-TW" altLang="en-US" sz="2400" dirty="0">
                <a:solidFill>
                  <a:srgbClr val="0070C0"/>
                </a:solidFill>
              </a:rPr>
              <a:t>這次天氣冷，皮膚不但沒有</a:t>
            </a:r>
            <a:r>
              <a:rPr lang="zh-TW" altLang="en-US" sz="2400" dirty="0" smtClean="0">
                <a:solidFill>
                  <a:srgbClr val="0070C0"/>
                </a:solidFill>
              </a:rPr>
              <a:t>脫皮狀況</a:t>
            </a:r>
            <a:r>
              <a:rPr lang="zh-TW" altLang="en-US" sz="2400" dirty="0">
                <a:solidFill>
                  <a:srgbClr val="0070C0"/>
                </a:solidFill>
              </a:rPr>
              <a:t>，摸起來也不會乾乾粗粗的</a:t>
            </a:r>
            <a:r>
              <a:rPr lang="zh-TW" altLang="en-US" sz="2400" dirty="0" smtClean="0">
                <a:solidFill>
                  <a:srgbClr val="0070C0"/>
                </a:solidFill>
              </a:rPr>
              <a:t>，滑順很多！這</a:t>
            </a:r>
            <a:r>
              <a:rPr lang="zh-TW" altLang="en-US" sz="2400" dirty="0">
                <a:solidFill>
                  <a:srgbClr val="0070C0"/>
                </a:solidFill>
              </a:rPr>
              <a:t>是使用產品前後最大的改善，皮膚都被滋潤</a:t>
            </a:r>
            <a:r>
              <a:rPr lang="zh-TW" altLang="en-US" sz="2400" dirty="0" smtClean="0">
                <a:solidFill>
                  <a:srgbClr val="0070C0"/>
                </a:solidFill>
              </a:rPr>
              <a:t>了。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73768" y="511817"/>
            <a:ext cx="3071381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個案使用回饋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4"/>
          </p:nvPr>
        </p:nvSpPr>
        <p:spPr>
          <a:xfrm>
            <a:off x="11021438" y="6155190"/>
            <a:ext cx="858805" cy="432000"/>
          </a:xfrm>
        </p:spPr>
        <p:txBody>
          <a:bodyPr/>
          <a:lstStyle/>
          <a:p>
            <a:fld id="{43CB4A53-A958-4699-8505-6C70A64DF66E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48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69328" y="288867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zh-TW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文字預留位置 7">
            <a:extLst>
              <a:ext uri="{FF2B5EF4-FFF2-40B4-BE49-F238E27FC236}">
                <a16:creationId xmlns=""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508398" y="1144766"/>
            <a:ext cx="10774475" cy="5316613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TW" sz="2400" dirty="0"/>
              <a:t>痘痘從青春期就沒有間斷地冒發，但都還在可控的狀況，是一直到前年因為工作壓力因素，瞬間變得非常嚴重，整個臉部無一處倖免連下巴都淪陷，並且泛紅情形非常嚴重，</a:t>
            </a:r>
            <a:r>
              <a:rPr lang="zh-TW" altLang="zh-TW" sz="2400" dirty="0">
                <a:solidFill>
                  <a:srgbClr val="0070C0"/>
                </a:solidFill>
              </a:rPr>
              <a:t>有就醫按時擦藥及服藥，症狀有暫時減緩，但一到工作壓力大時就又復發，一直無限循環，飲食部分比較沒有特別觀察</a:t>
            </a:r>
            <a:r>
              <a:rPr lang="zh-TW" altLang="zh-TW" sz="2400" dirty="0" smtClean="0">
                <a:solidFill>
                  <a:srgbClr val="0070C0"/>
                </a:solidFill>
              </a:rPr>
              <a:t>。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TW" altLang="zh-TW" sz="2400" dirty="0" smtClean="0"/>
              <a:t>以前</a:t>
            </a:r>
            <a:r>
              <a:rPr lang="zh-TW" altLang="zh-TW" sz="2400" dirty="0"/>
              <a:t>使用的保養方式都未讓痘痘真正有明顯的改善，膚質會隨著忙碌、壓力、睡眠或生理期的狀態時而嚴重時而減緩，</a:t>
            </a:r>
            <a:r>
              <a:rPr lang="zh-TW" altLang="zh-TW" sz="2400" dirty="0">
                <a:solidFill>
                  <a:srgbClr val="0070C0"/>
                </a:solidFill>
              </a:rPr>
              <a:t>這次使用產品一個月是第一次嘗試長時間的療程，也是第一次膚況有真的獲得明顯改善的變化</a:t>
            </a:r>
            <a:r>
              <a:rPr lang="zh-TW" altLang="zh-TW" sz="2400" dirty="0" smtClean="0">
                <a:solidFill>
                  <a:srgbClr val="0070C0"/>
                </a:solidFill>
              </a:rPr>
              <a:t>。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TW" altLang="zh-TW" sz="2400" dirty="0"/>
          </a:p>
          <a:p>
            <a:pPr marL="0" indent="0">
              <a:buNone/>
            </a:pPr>
            <a:r>
              <a:rPr lang="zh-TW" altLang="zh-TW" sz="2400" dirty="0"/>
              <a:t>對於</a:t>
            </a:r>
            <a:r>
              <a:rPr lang="zh-TW" altLang="zh-TW" sz="2400" dirty="0">
                <a:solidFill>
                  <a:srgbClr val="0070C0"/>
                </a:solidFill>
              </a:rPr>
              <a:t>油性肌膚也可以用精油來改善膚質讓我很驚訝</a:t>
            </a:r>
            <a:r>
              <a:rPr lang="zh-TW" altLang="zh-TW" sz="2400" dirty="0"/>
              <a:t>，原先認為油性再擦上油臉部會無法吸收，但嘗試之後發現並非想像中的不適</a:t>
            </a:r>
            <a:r>
              <a:rPr lang="zh-TW" altLang="zh-TW" sz="2400" dirty="0" smtClean="0"/>
              <a:t>，加上</a:t>
            </a:r>
            <a:r>
              <a:rPr lang="zh-TW" altLang="zh-TW" sz="2400" dirty="0"/>
              <a:t>乳液效果</a:t>
            </a:r>
            <a:r>
              <a:rPr lang="zh-TW" altLang="zh-TW" sz="2400" dirty="0" smtClean="0"/>
              <a:t>更加</a:t>
            </a:r>
            <a:r>
              <a:rPr lang="zh-TW" altLang="en-US" sz="2400" dirty="0" smtClean="0"/>
              <a:t>舒服</a:t>
            </a:r>
            <a:r>
              <a:rPr lang="zh-TW" altLang="zh-TW" sz="2400" dirty="0" smtClean="0"/>
              <a:t>，</a:t>
            </a:r>
            <a:r>
              <a:rPr lang="zh-TW" altLang="zh-TW" sz="2400" dirty="0"/>
              <a:t>比單使用乳液還要來得舒適且提升效果；</a:t>
            </a:r>
            <a:r>
              <a:rPr lang="zh-TW" altLang="zh-TW" sz="2400" dirty="0">
                <a:solidFill>
                  <a:srgbClr val="0070C0"/>
                </a:solidFill>
              </a:rPr>
              <a:t>我特別喜歡精油加上乳液帶來的感受喔</a:t>
            </a:r>
            <a:r>
              <a:rPr lang="zh-TW" altLang="zh-TW" sz="2400" dirty="0" smtClean="0">
                <a:solidFill>
                  <a:srgbClr val="0070C0"/>
                </a:solidFill>
              </a:rPr>
              <a:t>！</a:t>
            </a:r>
            <a:r>
              <a:rPr lang="zh-TW" altLang="en-US" sz="2400" dirty="0" smtClean="0">
                <a:solidFill>
                  <a:srgbClr val="0070C0"/>
                </a:solidFill>
              </a:rPr>
              <a:t>然後也喜歡淡淡花香木質的香氣，讓我很放鬆，原來之前用了太多香精，純粹的成份味道原來這麼乾淨</a:t>
            </a:r>
            <a:r>
              <a:rPr lang="zh-TW" altLang="en-US" sz="2400" dirty="0">
                <a:solidFill>
                  <a:srgbClr val="0070C0"/>
                </a:solidFill>
              </a:rPr>
              <a:t>、</a:t>
            </a:r>
            <a:r>
              <a:rPr lang="zh-TW" altLang="en-US" sz="2400" dirty="0" smtClean="0">
                <a:solidFill>
                  <a:srgbClr val="0070C0"/>
                </a:solidFill>
              </a:rPr>
              <a:t>清爽自然。</a:t>
            </a:r>
            <a:endParaRPr lang="zh-TW" altLang="zh-TW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73768" y="521545"/>
            <a:ext cx="3071381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個案心得總結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4"/>
          </p:nvPr>
        </p:nvSpPr>
        <p:spPr>
          <a:xfrm>
            <a:off x="11060349" y="6155190"/>
            <a:ext cx="819894" cy="432000"/>
          </a:xfrm>
        </p:spPr>
        <p:txBody>
          <a:bodyPr/>
          <a:lstStyle/>
          <a:p>
            <a:fld id="{43CB4A53-A958-4699-8505-6C70A64DF66E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86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69328" y="288867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zh-TW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文字預留位置 7">
            <a:extLst>
              <a:ext uri="{FF2B5EF4-FFF2-40B4-BE49-F238E27FC236}">
                <a16:creationId xmlns=""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387474" y="1270577"/>
            <a:ext cx="10774475" cy="5316613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 smtClean="0"/>
              <a:t>1.</a:t>
            </a:r>
            <a:r>
              <a:rPr lang="zh-TW" altLang="en-US" sz="2400" dirty="0" smtClean="0"/>
              <a:t> 幫助個案</a:t>
            </a:r>
            <a:r>
              <a:rPr lang="zh-TW" altLang="en-US" sz="2400" dirty="0" smtClean="0">
                <a:solidFill>
                  <a:srgbClr val="C00000"/>
                </a:solidFill>
              </a:rPr>
              <a:t>打破了「油性肌膚不要用油」的框架印象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2.</a:t>
            </a:r>
            <a:r>
              <a:rPr lang="zh-TW" altLang="en-US" sz="2400" dirty="0" smtClean="0"/>
              <a:t> 本來乾粗脫皮的狀況有</a:t>
            </a:r>
            <a:r>
              <a:rPr lang="zh-TW" altLang="en-US" sz="2400" dirty="0"/>
              <a:t>逐步改善</a:t>
            </a:r>
            <a:r>
              <a:rPr lang="zh-TW" altLang="en-US" sz="2400" dirty="0" smtClean="0"/>
              <a:t>，提升個案使用精油的信心，持續用也看得見舒緩效果，也逐步恢復自信。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3.</a:t>
            </a:r>
            <a:r>
              <a:rPr lang="zh-TW" altLang="en-US" sz="2400" dirty="0" smtClean="0"/>
              <a:t> 寒流來襲的乾冷</a:t>
            </a:r>
            <a:r>
              <a:rPr lang="zh-TW" altLang="en-US" sz="2400" dirty="0"/>
              <a:t>天氣</a:t>
            </a:r>
            <a:r>
              <a:rPr lang="zh-TW" altLang="en-US" sz="2400" dirty="0" smtClean="0"/>
              <a:t>，因為持續使用乳液豎立了保護屏障、滋潤了臉頰，脫皮乾癢有減緩，痘痘也舒緩許多，</a:t>
            </a:r>
            <a:r>
              <a:rPr lang="zh-TW" altLang="en-US" sz="2400" dirty="0" smtClean="0">
                <a:solidFill>
                  <a:srgbClr val="C00000"/>
                </a:solidFill>
              </a:rPr>
              <a:t>整個肌膚狀況更健康了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400" dirty="0" smtClean="0"/>
              <a:t>4.</a:t>
            </a:r>
            <a:r>
              <a:rPr lang="zh-TW" altLang="en-US" sz="2400" dirty="0" smtClean="0"/>
              <a:t> 提升</a:t>
            </a:r>
            <a:r>
              <a:rPr lang="zh-TW" altLang="en-US" sz="2400" dirty="0"/>
              <a:t>了</a:t>
            </a:r>
            <a:r>
              <a:rPr lang="zh-TW" altLang="en-US" sz="2400" dirty="0" smtClean="0"/>
              <a:t>個案對精油療效的</a:t>
            </a:r>
            <a:r>
              <a:rPr lang="zh-TW" altLang="en-US" sz="2400" dirty="0" smtClean="0">
                <a:solidFill>
                  <a:srgbClr val="C00000"/>
                </a:solidFill>
              </a:rPr>
              <a:t>信任度和好感度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5.</a:t>
            </a:r>
            <a:r>
              <a:rPr lang="zh-TW" altLang="en-US" sz="2400" dirty="0" smtClean="0"/>
              <a:t> 此次配方，融合了</a:t>
            </a:r>
            <a:r>
              <a:rPr lang="zh-TW" altLang="en-US" sz="2400" dirty="0" smtClean="0">
                <a:solidFill>
                  <a:srgbClr val="C00000"/>
                </a:solidFill>
              </a:rPr>
              <a:t>大馬士革玫瑰純露</a:t>
            </a:r>
            <a:r>
              <a:rPr lang="zh-TW" altLang="en-US" sz="2400" dirty="0" smtClean="0"/>
              <a:t>的香氣，適合脆弱敏感粗糙的肌膚，也能在冬天做保濕的屏障，在心理上也給予自信。讓個案感到放鬆</a:t>
            </a:r>
            <a:r>
              <a:rPr lang="zh-TW" altLang="en-US" sz="2400" dirty="0"/>
              <a:t>與</a:t>
            </a:r>
            <a:r>
              <a:rPr lang="zh-TW" altLang="en-US" sz="2400" dirty="0" smtClean="0"/>
              <a:t>被支持。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C00000"/>
                </a:solidFill>
              </a:rPr>
              <a:t>茶樹、</a:t>
            </a:r>
            <a:r>
              <a:rPr lang="zh-TW" altLang="en-US" sz="2400" dirty="0">
                <a:solidFill>
                  <a:srgbClr val="C00000"/>
                </a:solidFill>
              </a:rPr>
              <a:t>玫瑰草與</a:t>
            </a:r>
            <a:r>
              <a:rPr lang="zh-TW" altLang="en-US" sz="2400" dirty="0" smtClean="0">
                <a:solidFill>
                  <a:srgbClr val="C00000"/>
                </a:solidFill>
              </a:rPr>
              <a:t>廣藿香</a:t>
            </a:r>
            <a:r>
              <a:rPr lang="zh-TW" altLang="en-US" sz="2400" dirty="0" smtClean="0"/>
              <a:t>的溫和抗菌消炎，在整體發揮很好的作用。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>
                <a:solidFill>
                  <a:srgbClr val="C00000"/>
                </a:solidFill>
              </a:rPr>
              <a:t>純正</a:t>
            </a:r>
            <a:r>
              <a:rPr lang="zh-TW" altLang="en-US" sz="2400" dirty="0" smtClean="0">
                <a:solidFill>
                  <a:srgbClr val="C00000"/>
                </a:solidFill>
              </a:rPr>
              <a:t>薰衣草和羅馬洋甘菊</a:t>
            </a:r>
            <a:r>
              <a:rPr lang="zh-TW" altLang="en-US" sz="2400" dirty="0" smtClean="0"/>
              <a:t>是溫和鎮靜肌膚小幫手，讓肌膚狀況有逐步穩定，</a:t>
            </a:r>
            <a:r>
              <a:rPr lang="zh-TW" altLang="en-US" sz="2400" dirty="0" smtClean="0">
                <a:solidFill>
                  <a:srgbClr val="C00000"/>
                </a:solidFill>
              </a:rPr>
              <a:t>花梨木和乳香</a:t>
            </a:r>
            <a:r>
              <a:rPr lang="zh-TW" altLang="en-US" sz="2400" dirty="0" smtClean="0"/>
              <a:t>也是安穩的後盾，調理受損膚質，也幫助提振活力，心靈上也給予撫慰與支持，</a:t>
            </a:r>
            <a:r>
              <a:rPr lang="zh-TW" altLang="en-US" sz="2400" dirty="0" smtClean="0">
                <a:solidFill>
                  <a:srgbClr val="C00000"/>
                </a:solidFill>
              </a:rPr>
              <a:t>胡蘿蔔籽</a:t>
            </a:r>
            <a:r>
              <a:rPr lang="zh-TW" altLang="en-US" sz="2400" dirty="0" smtClean="0"/>
              <a:t>是修復肌膚的高手。</a:t>
            </a:r>
            <a:r>
              <a:rPr lang="zh-TW" altLang="en-US" sz="2400" dirty="0" smtClean="0">
                <a:solidFill>
                  <a:srgbClr val="0070C0"/>
                </a:solidFill>
              </a:rPr>
              <a:t>讓個案在忙碌高壓的生活，找回安撫肌膚的鑰匙，保養就是自我照顧，也找回安定與自信的力量。</a:t>
            </a:r>
            <a:endParaRPr lang="en-US" altLang="zh-TW" sz="2400" dirty="0" smtClean="0">
              <a:solidFill>
                <a:srgbClr val="0070C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3768" y="521545"/>
            <a:ext cx="3071381" cy="4974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此次協助個案後，我的心得與發現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4"/>
          </p:nvPr>
        </p:nvSpPr>
        <p:spPr>
          <a:xfrm>
            <a:off x="11060349" y="6155190"/>
            <a:ext cx="819894" cy="432000"/>
          </a:xfrm>
        </p:spPr>
        <p:txBody>
          <a:bodyPr/>
          <a:lstStyle/>
          <a:p>
            <a:fld id="{43CB4A53-A958-4699-8505-6C70A64DF66E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93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69328" y="288867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zh-TW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0365" y="817566"/>
            <a:ext cx="5503295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除了芳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療，還建議這樣保養敏感痘痘肌</a:t>
            </a:r>
          </a:p>
        </p:txBody>
      </p:sp>
      <p:sp>
        <p:nvSpPr>
          <p:cNvPr id="8" name="矩形 7"/>
          <p:cNvSpPr/>
          <p:nvPr/>
        </p:nvSpPr>
        <p:spPr>
          <a:xfrm>
            <a:off x="573933" y="1887166"/>
            <a:ext cx="10038944" cy="349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1.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規律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作息：確保每天有足夠的睡眠（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7-8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小時），有助於調節內分泌，減少皮脂分泌。</a:t>
            </a:r>
          </a:p>
          <a:p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 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避免熬夜：熬夜會影響荷爾蒙平衡，導致油脂分泌增加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3.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減少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高糖、高脂肪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食物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4.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多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喝水：保持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身體足夠水份，有助於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排毒和改善肌膚狀況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5.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緩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解壓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力：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透過運動、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冥想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瑜伽、音樂等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方式來減輕心理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壓力。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6.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肌膚做好早晚清潔，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避免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用含刺激性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酒精類的清潔用品。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肌膚保濕補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水比控油更重要，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因為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水份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不足會更容易導致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皮脂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分泌旺盛。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7.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平常出門做好防曬，減少肌膚受損。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4"/>
          </p:nvPr>
        </p:nvSpPr>
        <p:spPr>
          <a:xfrm>
            <a:off x="10982528" y="6155190"/>
            <a:ext cx="897715" cy="432000"/>
          </a:xfrm>
        </p:spPr>
        <p:txBody>
          <a:bodyPr/>
          <a:lstStyle/>
          <a:p>
            <a:fld id="{43CB4A53-A958-4699-8505-6C70A64DF66E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6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4"/>
          </p:nvPr>
        </p:nvSpPr>
        <p:spPr>
          <a:xfrm>
            <a:off x="11209867" y="6155190"/>
            <a:ext cx="670376" cy="432000"/>
          </a:xfrm>
        </p:spPr>
        <p:txBody>
          <a:bodyPr/>
          <a:lstStyle/>
          <a:p>
            <a:fld id="{19B51A1E-902D-48AF-9020-955120F399B6}" type="slidenum">
              <a:rPr lang="en-US" altLang="zh-TW" smtClean="0"/>
              <a:pPr/>
              <a:t>15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969328" y="288867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zh-TW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50424" y="3345873"/>
            <a:ext cx="457916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謝謝聆聽</a:t>
            </a:r>
            <a:endParaRPr lang="en-US" altLang="zh-TW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Source Han Sans JP Bold" panose="020B0800000000000000" pitchFamily="34" charset="-128"/>
              <a:ea typeface="Source Han Sans JP Bold" panose="020B0800000000000000" pitchFamily="34" charset="-128"/>
            </a:endParaRPr>
          </a:p>
          <a:p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Thanks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 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 for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 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 your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 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 listening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 ！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07" y="3015132"/>
            <a:ext cx="5292436" cy="39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69328" y="288867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zh-TW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34808" y="611727"/>
            <a:ext cx="212958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痘痘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如何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冒出來的？</a:t>
            </a:r>
          </a:p>
        </p:txBody>
      </p:sp>
      <p:sp>
        <p:nvSpPr>
          <p:cNvPr id="11" name="矩形 10"/>
          <p:cNvSpPr/>
          <p:nvPr/>
        </p:nvSpPr>
        <p:spPr>
          <a:xfrm>
            <a:off x="384710" y="1283733"/>
            <a:ext cx="67096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痘痘正式的名稱為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痤瘡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，好發於青春期所以俗稱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青春痘。（但不限於長在青春期）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形成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主要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來自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皮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脂分泌過多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老廢角質或污垢讓毛孔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堵塞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</a:t>
            </a:r>
            <a:r>
              <a:rPr lang="zh-TW" altLang="en-US" sz="2000" b="1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痤瘡桿菌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容易滋生，引起紅腫、發炎，最終形成痘痘。</a:t>
            </a:r>
          </a:p>
          <a:p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近年觀察因為飲食習慣、壓力和各種環境問題，造成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青春痘好發年齡有同時下降與上升的趨勢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，從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歲到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40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歲後都還可能長痘痘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除了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皮膚本身的狀況，痘痘的產生也受到 </a:t>
            </a:r>
            <a:r>
              <a:rPr lang="zh-TW" altLang="en-US" sz="2000" b="1" dirty="0">
                <a:solidFill>
                  <a:srgbClr val="0070C0"/>
                </a:solidFill>
              </a:rPr>
              <a:t>飲食、壓力、荷爾蒙變化、生活習慣</a:t>
            </a:r>
            <a:r>
              <a:rPr lang="zh-TW" altLang="en-US" sz="2000" dirty="0">
                <a:solidFill>
                  <a:srgbClr val="0070C0"/>
                </a:solidFill>
              </a:rPr>
              <a:t> 影響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。例如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油炸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、甜食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會增加皮脂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分泌，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壓力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大、熬夜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會影響內分泌，導致皮膚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發炎。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卸妝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不徹底或使用不適合的保養品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可能讓毛孔堵塞更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嚴重。</a:t>
            </a: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2050" name="Picture 2" descr="maskingdom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46" y="1276331"/>
            <a:ext cx="4620356" cy="462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8031923" y="6232690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latin typeface="Source Han Sans JP Medium" panose="020B0600000000000000" pitchFamily="34" charset="-128"/>
                <a:ea typeface="Source Han Sans JP Medium" panose="020B0600000000000000" pitchFamily="34" charset="-128"/>
              </a:rPr>
              <a:t>資料來源：</a:t>
            </a:r>
            <a:r>
              <a:rPr lang="zh-TW" altLang="en-US" sz="1200" dirty="0">
                <a:latin typeface="Source Han Sans JP Medium" panose="020B0600000000000000" pitchFamily="34" charset="-128"/>
                <a:ea typeface="Source Han Sans JP Medium" panose="020B0600000000000000" pitchFamily="34" charset="-128"/>
              </a:rPr>
              <a:t>日日</a:t>
            </a:r>
            <a:r>
              <a:rPr lang="zh-TW" altLang="en-US" sz="1200" dirty="0" smtClean="0">
                <a:latin typeface="Source Han Sans JP Medium" panose="020B0600000000000000" pitchFamily="34" charset="-128"/>
                <a:ea typeface="Source Han Sans JP Medium" panose="020B0600000000000000" pitchFamily="34" charset="-128"/>
              </a:rPr>
              <a:t>健康，維基百科，高雄榮總醫院</a:t>
            </a:r>
            <a:endParaRPr lang="zh-TW" altLang="en-US" sz="1200" dirty="0">
              <a:latin typeface="Source Han Sans JP Medium" panose="020B0600000000000000" pitchFamily="34" charset="-128"/>
              <a:ea typeface="Source Han Sans JP Medium" panose="020B0600000000000000" pitchFamily="34" charset="-128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CB4A53-A958-4699-8505-6C70A64DF66E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02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69328" y="288867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zh-TW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34808" y="611727"/>
            <a:ext cx="212958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敏感性肌膚又是什麼？</a:t>
            </a:r>
          </a:p>
        </p:txBody>
      </p:sp>
      <p:sp>
        <p:nvSpPr>
          <p:cNvPr id="11" name="矩形 10"/>
          <p:cNvSpPr/>
          <p:nvPr/>
        </p:nvSpPr>
        <p:spPr>
          <a:xfrm>
            <a:off x="420738" y="1407911"/>
            <a:ext cx="67096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敏感性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肌膚，是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一種對外界刺激的耐受度較低的皮膚狀態，通常會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因為基因、環境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變化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、情緒壓力、氣候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影響或使用不當的護膚品而出現不適，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如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乾癢、刺痛、紅腫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等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症狀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★ 油性肌膚又敏感，常見的</a:t>
            </a:r>
            <a:r>
              <a:rPr lang="zh-TW" alt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原因</a:t>
            </a:r>
            <a:r>
              <a:rPr lang="zh-TW" altLang="en-US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lang="en-US" altLang="zh-TW" sz="24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240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1.</a:t>
            </a:r>
            <a:r>
              <a:rPr lang="zh-TW" altLang="en-US" sz="240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皮</a:t>
            </a:r>
            <a:r>
              <a:rPr lang="zh-TW" altLang="en-US" sz="2400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脂膜受損：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過度清潔或使用不當產品可能破壞皮脂膜，使得油性肌膚失去保護，變得敏感。</a:t>
            </a:r>
          </a:p>
          <a:p>
            <a:r>
              <a:rPr lang="en-US" altLang="zh-TW" sz="240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</a:t>
            </a:r>
            <a:r>
              <a:rPr lang="zh-TW" altLang="en-US" sz="240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荷爾蒙</a:t>
            </a:r>
            <a:r>
              <a:rPr lang="zh-TW" altLang="en-US" sz="2400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波動：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荷爾蒙變化可能導致油脂分泌不穩定，進而影響肌膚的防禦能力。</a:t>
            </a:r>
          </a:p>
          <a:p>
            <a:r>
              <a:rPr lang="en-US" altLang="zh-TW" sz="240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3.</a:t>
            </a:r>
            <a:r>
              <a:rPr lang="zh-TW" altLang="en-US" sz="240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環境</a:t>
            </a:r>
            <a:r>
              <a:rPr lang="zh-TW" altLang="en-US" sz="2400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因素：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如季節變化或氣候條件影響油性肌膚的穩定性。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267069" y="6232690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latin typeface="Source Han Sans JP Medium" panose="020B0600000000000000" pitchFamily="34" charset="-128"/>
                <a:ea typeface="Source Han Sans JP Medium" panose="020B0600000000000000" pitchFamily="34" charset="-128"/>
              </a:rPr>
              <a:t>資料來源：</a:t>
            </a:r>
            <a:r>
              <a:rPr lang="zh-TW" altLang="en-US" sz="1200" dirty="0">
                <a:latin typeface="Source Han Sans JP Medium" panose="020B0600000000000000" pitchFamily="34" charset="-128"/>
                <a:ea typeface="Source Han Sans JP Medium" panose="020B0600000000000000" pitchFamily="34" charset="-128"/>
              </a:rPr>
              <a:t>康健雜誌</a:t>
            </a:r>
            <a:r>
              <a:rPr lang="zh-TW" altLang="en-US" sz="1200" dirty="0" smtClean="0">
                <a:latin typeface="Source Han Sans JP Medium" panose="020B0600000000000000" pitchFamily="34" charset="-128"/>
                <a:ea typeface="Source Han Sans JP Medium" panose="020B0600000000000000" pitchFamily="34" charset="-128"/>
              </a:rPr>
              <a:t>，高雄榮總醫院</a:t>
            </a:r>
            <a:endParaRPr lang="zh-TW" altLang="en-US" sz="1200" dirty="0">
              <a:latin typeface="Source Han Sans JP Medium" panose="020B0600000000000000" pitchFamily="34" charset="-128"/>
              <a:ea typeface="Source Han Sans JP Medium" panose="020B0600000000000000" pitchFamily="34" charset="-128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CB4A53-A958-4699-8505-6C70A64DF66E}" type="slidenum">
              <a:rPr lang="en-US" altLang="zh-TW" smtClean="0"/>
              <a:pPr/>
              <a:t>3</a:t>
            </a:fld>
            <a:endParaRPr lang="zh-TW" altLang="en-US" dirty="0"/>
          </a:p>
        </p:txBody>
      </p:sp>
      <p:pic>
        <p:nvPicPr>
          <p:cNvPr id="1026" name="Picture 2" descr="https://as.chdev.tw/web/images/article_data/picture_path/img_65079_94a1cee4-d22a-4186-8403-f5632568cf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70" y="1526127"/>
            <a:ext cx="4241173" cy="24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7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69328" y="288867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zh-TW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98621" y="962526"/>
            <a:ext cx="212958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個案簡介 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Profile</a:t>
            </a:r>
            <a:endParaRPr lang="zh-TW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Source Han Sans JP Bold" panose="020B0800000000000000" pitchFamily="34" charset="-128"/>
              <a:ea typeface="Source Han Sans JP Bold" panose="020B0800000000000000" pitchFamily="34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4193" y="1725581"/>
            <a:ext cx="106479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個案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為 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歲女性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任職某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社福機構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的專案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管理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工時長，壓力大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，跟主管相處有情緒壓力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週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末經常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出差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，平日加班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是家常便飯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睡眠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品質不佳（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平均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一天睡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小時），經常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回家沒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卸妝就累到睡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著，也因此導致皮膚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沒有做好清潔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紓壓時，喜愛吃高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熱量食物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手搖甜飲和炸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物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膚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況：從青春期開始痘痘沒停過，但這兩年工作壓力變大膚質更糟痘痘更頻繁，有看醫生吃藥，但遇到壓力大就更嚴重。肌膚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為小敏感的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中油膚質，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容易出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油，冒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痘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，肌膚遇到熱容易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發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紅。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0070C0"/>
                </a:solidFill>
              </a:rPr>
              <a:t>工作情緒壓力大，與主管相處也有壓力</a:t>
            </a:r>
            <a:r>
              <a:rPr lang="zh-TW" altLang="en-US" sz="2400" b="1" dirty="0">
                <a:solidFill>
                  <a:srgbClr val="0070C0"/>
                </a:solidFill>
              </a:rPr>
              <a:t>。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睡眠不足，飲食經常外食營養不均衡，肌膚本身也偏小敏感＋油性肌膚，之前沒使用過精油在臉部。</a:t>
            </a:r>
            <a:endParaRPr lang="en-US" altLang="zh-TW" sz="2400" b="1" dirty="0">
              <a:solidFill>
                <a:srgbClr val="0070C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CB4A53-A958-4699-8505-6C70A64DF66E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40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69328" y="288867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zh-TW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12230" y="1198750"/>
            <a:ext cx="212958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此次芳療協助方向</a:t>
            </a:r>
          </a:p>
        </p:txBody>
      </p:sp>
      <p:sp>
        <p:nvSpPr>
          <p:cNvPr id="11" name="矩形 10"/>
          <p:cNvSpPr/>
          <p:nvPr/>
        </p:nvSpPr>
        <p:spPr>
          <a:xfrm>
            <a:off x="1033207" y="2000261"/>
            <a:ext cx="91380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個案肌膚狀況是長期困擾，工作壓力大，經常出差，生活作息不易規律，因此以下面為此次芳療目標：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舒緩焦慮緊張壓力，回歸自我照顧</a:t>
            </a:r>
            <a:endParaRPr lang="en-US" altLang="zh-TW" sz="2400" b="1" dirty="0" smtClean="0">
              <a:solidFill>
                <a:schemeClr val="accent2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平衡油脂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分泌</a:t>
            </a:r>
            <a:endParaRPr lang="en-US" altLang="zh-TW" sz="2400" b="1" dirty="0" smtClean="0">
              <a:solidFill>
                <a:schemeClr val="accent2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緩解受損肌膚</a:t>
            </a:r>
            <a:endParaRPr lang="en-US" altLang="zh-TW" sz="2400" b="1" dirty="0" smtClean="0">
              <a:solidFill>
                <a:schemeClr val="accent2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抗菌消炎</a:t>
            </a:r>
            <a:endParaRPr lang="en-US" altLang="zh-TW" sz="2400" b="1" dirty="0" smtClean="0">
              <a:solidFill>
                <a:schemeClr val="accent2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調理保濕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CB4A53-A958-4699-8505-6C70A64DF66E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00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69328" y="288867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zh-TW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37154" y="717922"/>
            <a:ext cx="3071381" cy="4974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第一次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2025/1/6</a:t>
            </a:r>
            <a:endParaRPr lang="zh-TW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Source Han Sans JP Bold" panose="020B0800000000000000" pitchFamily="34" charset="-128"/>
              <a:ea typeface="Source Han Sans JP Bold" panose="020B0800000000000000" pitchFamily="34" charset="-128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4"/>
          </p:nvPr>
        </p:nvSpPr>
        <p:spPr>
          <a:xfrm>
            <a:off x="11060349" y="6155190"/>
            <a:ext cx="819894" cy="432000"/>
          </a:xfrm>
        </p:spPr>
        <p:txBody>
          <a:bodyPr/>
          <a:lstStyle/>
          <a:p>
            <a:fld id="{43CB4A53-A958-4699-8505-6C70A64DF66E}" type="slidenum">
              <a:rPr lang="en-US" altLang="zh-TW" smtClean="0"/>
              <a:pPr/>
              <a:t>6</a:t>
            </a:fld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2163321" y="1395064"/>
            <a:ext cx="3612013" cy="4816017"/>
            <a:chOff x="2163321" y="1395064"/>
            <a:chExt cx="3612013" cy="4816017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321" y="1395064"/>
              <a:ext cx="3612013" cy="4816017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747576" y="3354970"/>
              <a:ext cx="1995087" cy="4855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019709" y="1395063"/>
            <a:ext cx="3698851" cy="4816017"/>
            <a:chOff x="6019709" y="1395063"/>
            <a:chExt cx="3698851" cy="4816017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709" y="1395063"/>
              <a:ext cx="3698851" cy="4816017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6636783" y="3560280"/>
              <a:ext cx="2230906" cy="4855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6477239" y="717922"/>
            <a:ext cx="3071381" cy="4974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最後一次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2025/1/30</a:t>
            </a:r>
            <a:endParaRPr lang="zh-TW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Source Han Sans JP Bold" panose="020B0800000000000000" pitchFamily="34" charset="-128"/>
              <a:ea typeface="Source Han Sans JP Bold" panose="020B0800000000000000" pitchFamily="34" charset="-128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026543" y="1821188"/>
            <a:ext cx="1431985" cy="40442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163264" y="1821188"/>
            <a:ext cx="3071381" cy="4974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2800" dirty="0" smtClean="0"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before</a:t>
            </a:r>
            <a:endParaRPr lang="zh-TW" altLang="en-US" sz="2800" dirty="0" smtClean="0">
              <a:latin typeface="Source Han Sans JP Bold" panose="020B0800000000000000" pitchFamily="34" charset="-128"/>
              <a:ea typeface="Source Han Sans JP Bold" panose="020B0800000000000000" pitchFamily="34" charset="-128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9336516" y="1823611"/>
            <a:ext cx="1431985" cy="40442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9626258" y="1821188"/>
            <a:ext cx="3071381" cy="4974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2800" dirty="0" smtClean="0">
                <a:solidFill>
                  <a:srgbClr val="C00000"/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after</a:t>
            </a:r>
            <a:endParaRPr lang="zh-TW" altLang="en-US" sz="2800" dirty="0" smtClean="0">
              <a:solidFill>
                <a:srgbClr val="C00000"/>
              </a:solidFill>
              <a:latin typeface="Source Han Sans JP Bold" panose="020B0800000000000000" pitchFamily="34" charset="-128"/>
              <a:ea typeface="Source Han Sans JP Bold" panose="020B0800000000000000" pitchFamily="34" charset="-128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636783" y="466848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TW" altLang="en-US" sz="1200" dirty="0">
                <a:solidFill>
                  <a:schemeClr val="bg1"/>
                </a:solidFill>
              </a:rPr>
              <a:t>右</a:t>
            </a:r>
            <a:r>
              <a:rPr lang="zh-TW" altLang="en-US" sz="1200" dirty="0" smtClean="0">
                <a:solidFill>
                  <a:schemeClr val="bg1"/>
                </a:solidFill>
              </a:rPr>
              <a:t>臉頰</a:t>
            </a:r>
            <a:endParaRPr lang="en-US" altLang="zh-TW" sz="1200" dirty="0" smtClean="0">
              <a:solidFill>
                <a:schemeClr val="bg1"/>
              </a:solidFill>
            </a:endParaRPr>
          </a:p>
          <a:p>
            <a:pPr algn="l"/>
            <a:r>
              <a:rPr lang="zh-TW" altLang="en-US" sz="1200" dirty="0" smtClean="0">
                <a:solidFill>
                  <a:schemeClr val="bg1"/>
                </a:solidFill>
              </a:rPr>
              <a:t>比較平滑</a:t>
            </a:r>
            <a:endParaRPr lang="en-US" altLang="zh-TW" sz="1200" dirty="0" smtClean="0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711858" y="495028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TW" altLang="en-US" sz="1200" dirty="0" smtClean="0">
                <a:solidFill>
                  <a:schemeClr val="bg1"/>
                </a:solidFill>
              </a:rPr>
              <a:t>左臉頰</a:t>
            </a:r>
            <a:endParaRPr lang="en-US" altLang="zh-TW" sz="1200" dirty="0" smtClean="0">
              <a:solidFill>
                <a:schemeClr val="bg1"/>
              </a:solidFill>
            </a:endParaRPr>
          </a:p>
          <a:p>
            <a:pPr algn="l"/>
            <a:r>
              <a:rPr lang="zh-TW" altLang="en-US" sz="1200" dirty="0" smtClean="0">
                <a:solidFill>
                  <a:schemeClr val="bg1"/>
                </a:solidFill>
              </a:rPr>
              <a:t>痘痘有變少</a:t>
            </a:r>
            <a:endParaRPr lang="en-US" altLang="zh-TW" sz="1200" dirty="0" smtClean="0">
              <a:solidFill>
                <a:schemeClr val="bg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497562" y="234447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TW" altLang="en-US" sz="1200" dirty="0" smtClean="0">
                <a:solidFill>
                  <a:schemeClr val="bg1"/>
                </a:solidFill>
              </a:rPr>
              <a:t>額頭肌膚</a:t>
            </a:r>
            <a:endParaRPr lang="en-US" altLang="zh-TW" sz="1200" dirty="0" smtClean="0">
              <a:solidFill>
                <a:schemeClr val="bg1"/>
              </a:solidFill>
            </a:endParaRPr>
          </a:p>
          <a:p>
            <a:pPr algn="l"/>
            <a:r>
              <a:rPr lang="zh-TW" altLang="en-US" sz="1200" dirty="0" smtClean="0">
                <a:solidFill>
                  <a:schemeClr val="bg1"/>
                </a:solidFill>
              </a:rPr>
              <a:t>比較平滑</a:t>
            </a:r>
            <a:endParaRPr lang="en-US" altLang="zh-TW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319988" y="110799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zh-TW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50494" y="613123"/>
            <a:ext cx="2129589" cy="6501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JP Bold" panose="020B0800000000000000" pitchFamily="34" charset="-128"/>
                <a:ea typeface="Source Han Sans JP Bold" panose="020B0800000000000000" pitchFamily="34" charset="-128"/>
              </a:rPr>
              <a:t>配方使用</a:t>
            </a:r>
            <a:endParaRPr lang="zh-TW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Source Han Sans JP Bold" panose="020B0800000000000000" pitchFamily="34" charset="-128"/>
              <a:ea typeface="Source Han Sans JP Bold" panose="020B0800000000000000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9074" y="2033268"/>
            <a:ext cx="11531327" cy="6832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56498" y="1536382"/>
            <a:ext cx="1311442" cy="2537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2024/12/28</a:t>
            </a:r>
            <a:endParaRPr lang="zh-TW" altLang="en-US" sz="2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953864" y="1532386"/>
            <a:ext cx="1311442" cy="2537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2025/1/6</a:t>
            </a:r>
            <a:endParaRPr lang="zh-TW" altLang="en-US" sz="2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659214" y="1521414"/>
            <a:ext cx="1311442" cy="2537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2025/1/15</a:t>
            </a:r>
            <a:endParaRPr lang="zh-TW" altLang="en-US" sz="2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328322" y="1518932"/>
            <a:ext cx="1311442" cy="2537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2025/1/24</a:t>
            </a:r>
            <a:endParaRPr lang="zh-TW" altLang="en-US" sz="2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29389" y="2988451"/>
            <a:ext cx="2141621" cy="5670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諮詢當下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第一次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調配精油配方</a:t>
            </a:r>
            <a:endParaRPr lang="en-US" altLang="zh-TW" sz="1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l"/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0ml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，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％，精油共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甜杏仁油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茶樹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玫瑰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草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純正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薰衣草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乳香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zh-TW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96249" y="2886486"/>
            <a:ext cx="31643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配第二次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 smtClean="0">
                <a:solidFill>
                  <a:srgbClr val="C00000"/>
                </a:solidFill>
              </a:rPr>
              <a:t>個案表示肌膚有點敏感</a:t>
            </a:r>
            <a:endParaRPr lang="en-US" altLang="zh-TW" sz="1600" b="1" dirty="0" smtClean="0">
              <a:solidFill>
                <a:srgbClr val="C00000"/>
              </a:solidFill>
            </a:endParaRPr>
          </a:p>
          <a:p>
            <a:r>
              <a:rPr lang="zh-TW" altLang="en-US" sz="1600" b="1" dirty="0">
                <a:solidFill>
                  <a:srgbClr val="C00000"/>
                </a:solidFill>
              </a:rPr>
              <a:t>也不想太油膩</a:t>
            </a:r>
            <a:endParaRPr lang="en-US" altLang="zh-TW" sz="1600" b="1" dirty="0">
              <a:solidFill>
                <a:srgbClr val="C00000"/>
              </a:solidFill>
            </a:endParaRPr>
          </a:p>
          <a:p>
            <a:r>
              <a:rPr lang="zh-TW" altLang="en-US" sz="1600" b="1" dirty="0" smtClean="0">
                <a:solidFill>
                  <a:srgbClr val="0070C0"/>
                </a:solidFill>
              </a:rPr>
              <a:t>調配乳液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給個案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30ml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％，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精油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共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甜杏仁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油＋荷荷巴油共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8-10ml</a:t>
            </a:r>
          </a:p>
          <a:p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乳化劑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粉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0.8-1g</a:t>
            </a:r>
          </a:p>
          <a:p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大馬士革玫瑰純露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18-20ml</a:t>
            </a:r>
          </a:p>
          <a:p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茶樹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廣藿香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玫瑰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草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羅馬洋甘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菊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70870" y="2899611"/>
            <a:ext cx="32131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配第三次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>
                <a:solidFill>
                  <a:srgbClr val="0070C0"/>
                </a:solidFill>
              </a:rPr>
              <a:t>調配</a:t>
            </a:r>
            <a:r>
              <a:rPr lang="zh-TW" altLang="en-US" sz="1600" b="1" dirty="0" smtClean="0">
                <a:solidFill>
                  <a:srgbClr val="0070C0"/>
                </a:solidFill>
              </a:rPr>
              <a:t>乳液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給個案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30ml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％，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精油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共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甜杏仁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油＋荷荷巴油共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8-10ml</a:t>
            </a:r>
          </a:p>
          <a:p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乳化劑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粉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0.8-1g</a:t>
            </a:r>
          </a:p>
          <a:p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大馬士革玫瑰純露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18-20ml</a:t>
            </a:r>
          </a:p>
          <a:p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茶樹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廣藿香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羅馬洋甘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菊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純正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薰衣草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04586" y="2911642"/>
            <a:ext cx="32131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配第四次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>
                <a:solidFill>
                  <a:srgbClr val="0070C0"/>
                </a:solidFill>
              </a:rPr>
              <a:t>調配</a:t>
            </a:r>
            <a:r>
              <a:rPr lang="zh-TW" altLang="en-US" sz="1600" b="1" dirty="0" smtClean="0">
                <a:solidFill>
                  <a:srgbClr val="0070C0"/>
                </a:solidFill>
              </a:rPr>
              <a:t>乳液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給個案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30ml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％，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精油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共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甜杏仁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油＋荷荷巴油共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8-10ml</a:t>
            </a:r>
          </a:p>
          <a:p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乳化劑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粉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0.8-1g</a:t>
            </a:r>
          </a:p>
          <a:p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大馬士革玫瑰純露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18-20ml</a:t>
            </a:r>
          </a:p>
          <a:p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茶樹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胡蘿蔔籽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羅馬洋甘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菊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花梨木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272321" y="2113595"/>
            <a:ext cx="1917892" cy="44649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1600" b="1" dirty="0" smtClean="0">
                <a:solidFill>
                  <a:schemeClr val="bg1"/>
                </a:solidFill>
                <a:latin typeface="+mn-lt"/>
              </a:rPr>
              <a:t>2024/12/28</a:t>
            </a:r>
            <a:r>
              <a:rPr lang="zh-TW" alt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TW" sz="1600" b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zh-TW" alt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TW" sz="1600" b="1" dirty="0" smtClean="0">
                <a:solidFill>
                  <a:schemeClr val="bg1"/>
                </a:solidFill>
                <a:latin typeface="+mn-lt"/>
              </a:rPr>
              <a:t>2025/1/5</a:t>
            </a:r>
          </a:p>
          <a:p>
            <a:pPr algn="l"/>
            <a:r>
              <a:rPr lang="zh-TW" altLang="en-US" sz="1600" b="1" dirty="0" smtClean="0">
                <a:solidFill>
                  <a:schemeClr val="bg1"/>
                </a:solidFill>
              </a:rPr>
              <a:t>    使用第一次配方</a:t>
            </a:r>
            <a:endParaRPr lang="zh-TW" altLang="en-US" sz="2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965320" y="2105155"/>
            <a:ext cx="1917892" cy="44649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1600" b="1" dirty="0" smtClean="0">
                <a:solidFill>
                  <a:schemeClr val="bg1"/>
                </a:solidFill>
                <a:latin typeface="+mn-lt"/>
              </a:rPr>
              <a:t>2025/1/6</a:t>
            </a:r>
            <a:r>
              <a:rPr lang="zh-TW" alt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TW" sz="1600" b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zh-TW" alt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TW" sz="1600" b="1" dirty="0" smtClean="0">
                <a:solidFill>
                  <a:schemeClr val="bg1"/>
                </a:solidFill>
                <a:latin typeface="+mn-lt"/>
              </a:rPr>
              <a:t>2025/1/14</a:t>
            </a:r>
          </a:p>
          <a:p>
            <a:pPr algn="l"/>
            <a:r>
              <a:rPr lang="zh-TW" altLang="en-US" sz="1600" b="1" dirty="0" smtClean="0">
                <a:solidFill>
                  <a:schemeClr val="bg1"/>
                </a:solidFill>
              </a:rPr>
              <a:t>    使用第二次配方</a:t>
            </a:r>
            <a:endParaRPr lang="zh-TW" altLang="en-US" sz="2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718187" y="2088890"/>
            <a:ext cx="1917892" cy="44649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1600" b="1" dirty="0" smtClean="0">
                <a:solidFill>
                  <a:schemeClr val="bg1"/>
                </a:solidFill>
                <a:latin typeface="+mn-lt"/>
              </a:rPr>
              <a:t>2025/1/15</a:t>
            </a:r>
            <a:r>
              <a:rPr lang="zh-TW" alt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TW" sz="1600" b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zh-TW" alt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TW" sz="1600" b="1" dirty="0" smtClean="0">
                <a:solidFill>
                  <a:schemeClr val="bg1"/>
                </a:solidFill>
                <a:latin typeface="+mn-lt"/>
              </a:rPr>
              <a:t>2025/1/23</a:t>
            </a:r>
          </a:p>
          <a:p>
            <a:pPr algn="l"/>
            <a:r>
              <a:rPr lang="zh-TW" altLang="en-US" sz="1600" b="1" dirty="0" smtClean="0">
                <a:solidFill>
                  <a:schemeClr val="bg1"/>
                </a:solidFill>
              </a:rPr>
              <a:t>    使用第三次配方</a:t>
            </a:r>
            <a:endParaRPr lang="zh-TW" altLang="en-US" sz="2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9389629" y="2113595"/>
            <a:ext cx="1917892" cy="4217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1600" b="1" dirty="0" smtClean="0">
                <a:solidFill>
                  <a:schemeClr val="bg1"/>
                </a:solidFill>
                <a:latin typeface="+mn-lt"/>
              </a:rPr>
              <a:t>2025/1/24</a:t>
            </a:r>
            <a:r>
              <a:rPr lang="zh-TW" alt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TW" sz="1600" b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zh-TW" alt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TW" sz="1600" b="1" dirty="0" smtClean="0">
                <a:solidFill>
                  <a:schemeClr val="bg1"/>
                </a:solidFill>
                <a:latin typeface="+mn-lt"/>
              </a:rPr>
              <a:t>2025/1/30</a:t>
            </a:r>
          </a:p>
          <a:p>
            <a:pPr algn="l"/>
            <a:r>
              <a:rPr lang="zh-TW" altLang="en-US" sz="1600" b="1" dirty="0" smtClean="0">
                <a:solidFill>
                  <a:schemeClr val="bg1"/>
                </a:solidFill>
              </a:rPr>
              <a:t>    使用第四次配方</a:t>
            </a:r>
            <a:endParaRPr lang="zh-TW" altLang="en-US" sz="2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0506317" y="1495578"/>
            <a:ext cx="1311442" cy="2537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2025/1/30</a:t>
            </a:r>
            <a:endParaRPr lang="zh-TW" altLang="en-US" sz="2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CB4A53-A958-4699-8505-6C70A64DF66E}" type="slidenum">
              <a:rPr lang="en-US" altLang="zh-TW" smtClean="0"/>
              <a:pPr/>
              <a:t>7</a:t>
            </a:fld>
            <a:endParaRPr lang="zh-TW" altLang="en-US" dirty="0"/>
          </a:p>
        </p:txBody>
      </p:sp>
      <p:sp>
        <p:nvSpPr>
          <p:cNvPr id="5" name="向下箭號 4"/>
          <p:cNvSpPr/>
          <p:nvPr/>
        </p:nvSpPr>
        <p:spPr>
          <a:xfrm>
            <a:off x="817065" y="2032595"/>
            <a:ext cx="314539" cy="90311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下箭號 31"/>
          <p:cNvSpPr/>
          <p:nvPr/>
        </p:nvSpPr>
        <p:spPr>
          <a:xfrm>
            <a:off x="3295263" y="2032595"/>
            <a:ext cx="314539" cy="90311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下箭號 32"/>
          <p:cNvSpPr/>
          <p:nvPr/>
        </p:nvSpPr>
        <p:spPr>
          <a:xfrm>
            <a:off x="6208870" y="2036802"/>
            <a:ext cx="314539" cy="90311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下箭號 33"/>
          <p:cNvSpPr/>
          <p:nvPr/>
        </p:nvSpPr>
        <p:spPr>
          <a:xfrm>
            <a:off x="8984043" y="2032594"/>
            <a:ext cx="314539" cy="90311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下箭號 34"/>
          <p:cNvSpPr/>
          <p:nvPr/>
        </p:nvSpPr>
        <p:spPr>
          <a:xfrm>
            <a:off x="11379759" y="2032593"/>
            <a:ext cx="314539" cy="90311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1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287226" y="284183"/>
            <a:ext cx="5452490" cy="2945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50723" y="284183"/>
            <a:ext cx="4527754" cy="18690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8112" y="284184"/>
            <a:ext cx="2443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第一次配方說明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87226" y="284183"/>
            <a:ext cx="3386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第二次配方說明</a:t>
            </a:r>
            <a:endParaRPr lang="zh-TW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8112" y="891984"/>
            <a:ext cx="45010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個案冒痘敏感油性肌膚，身心壓力大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第一次調配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精油配方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20ml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％，精油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共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甜杏仁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油。早晚清潔後使用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茶樹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滴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醇類，溫和抗菌抗痘消炎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玫瑰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草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滴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醇類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，溫和抗菌平衡油脂，保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濕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修復，改善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皮膚彈性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純正薰衣草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滴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酯類，溫和抗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發炎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舒緩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敏感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肌膚，給予心理安慰支持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乳香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滴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單萜烯，消炎，促細胞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再生，安定心神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87226" y="833616"/>
            <a:ext cx="55673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個案表示肌膚擦後有點敏感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也不想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太油膩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b="1" dirty="0" smtClean="0">
                <a:solidFill>
                  <a:srgbClr val="0070C0"/>
                </a:solidFill>
              </a:rPr>
              <a:t>調整成較為清爽的乳液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給個案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30ml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％，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精油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共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滴，甜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杏仁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油＋荷荷芭油共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8-10ml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，乳化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劑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粉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0.8-1g</a:t>
            </a:r>
          </a:p>
          <a:p>
            <a:r>
              <a:rPr lang="zh-TW" altLang="en-US" b="1" dirty="0" smtClean="0">
                <a:solidFill>
                  <a:srgbClr val="C9535E"/>
                </a:solidFill>
              </a:rPr>
              <a:t>大馬士革玫瑰純露</a:t>
            </a:r>
            <a:r>
              <a:rPr lang="en-US" altLang="zh-TW" b="1" dirty="0" smtClean="0">
                <a:solidFill>
                  <a:srgbClr val="C9535E"/>
                </a:solidFill>
              </a:rPr>
              <a:t>18-20ml</a:t>
            </a:r>
            <a:r>
              <a:rPr lang="zh-TW" altLang="en-US" b="1" dirty="0" smtClean="0">
                <a:solidFill>
                  <a:srgbClr val="C9535E"/>
                </a:solidFill>
              </a:rPr>
              <a:t>（修復肌膚，保濕舒緩消炎，鎮靜放鬆穩定膚質和心情）</a:t>
            </a:r>
            <a:endParaRPr lang="en-US" altLang="zh-TW" b="1" dirty="0" smtClean="0">
              <a:solidFill>
                <a:srgbClr val="C9535E"/>
              </a:solidFill>
            </a:endParaRPr>
          </a:p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早晚清潔後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使用</a:t>
            </a:r>
            <a:endParaRPr lang="en-US" altLang="zh-TW" b="1" dirty="0" smtClean="0">
              <a:solidFill>
                <a:srgbClr val="C9535E"/>
              </a:solidFill>
            </a:endParaRPr>
          </a:p>
          <a:p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茶樹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滴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醇類，溫和抗菌抗痘消炎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玫瑰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草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滴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醇類，溫和抗菌平衡油脂，保濕修復，改善皮膚彈性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廣藿香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滴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倍半萜醇，皮膚發炎，收斂毛孔，調理油脂分泌，改善暗沉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肌膚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羅馬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洋甘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菊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滴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酯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類，安撫微血管破裂，消炎鎮靜安撫敏感肌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4"/>
          </p:nvPr>
        </p:nvSpPr>
        <p:spPr>
          <a:xfrm>
            <a:off x="11448243" y="6155190"/>
            <a:ext cx="572772" cy="432000"/>
          </a:xfrm>
        </p:spPr>
        <p:txBody>
          <a:bodyPr/>
          <a:lstStyle/>
          <a:p>
            <a:fld id="{43CB4A53-A958-4699-8505-6C70A64DF66E}" type="slidenum">
              <a:rPr lang="en-US" altLang="zh-TW" sz="1400" smtClean="0"/>
              <a:pPr/>
              <a:t>8</a:t>
            </a:fld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883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160499" y="233620"/>
            <a:ext cx="5619134" cy="2966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39214" y="233620"/>
            <a:ext cx="5619134" cy="2966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8112" y="284184"/>
            <a:ext cx="2443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第三次配方說明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87226" y="284183"/>
            <a:ext cx="3386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第四次配方說明</a:t>
            </a:r>
            <a:endParaRPr lang="zh-TW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8112" y="823892"/>
            <a:ext cx="52831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調配乳液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給個案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30ml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％，精油共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甜杏仁油＋荷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荷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芭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油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共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8-10ml</a:t>
            </a:r>
          </a:p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乳化劑粉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0.8-1g</a:t>
            </a:r>
          </a:p>
          <a:p>
            <a:r>
              <a:rPr lang="zh-TW" altLang="en-US" b="1" dirty="0">
                <a:solidFill>
                  <a:srgbClr val="C9535E"/>
                </a:solidFill>
              </a:rPr>
              <a:t>大馬士革玫瑰純露</a:t>
            </a:r>
            <a:r>
              <a:rPr lang="en-US" altLang="zh-TW" b="1" dirty="0">
                <a:solidFill>
                  <a:srgbClr val="C9535E"/>
                </a:solidFill>
              </a:rPr>
              <a:t>18-20ml</a:t>
            </a:r>
            <a:r>
              <a:rPr lang="zh-TW" altLang="en-US" b="1" dirty="0">
                <a:solidFill>
                  <a:srgbClr val="C9535E"/>
                </a:solidFill>
              </a:rPr>
              <a:t>（修復肌膚，保濕舒緩消炎，鎮靜放鬆穩定膚質和心情</a:t>
            </a:r>
            <a:r>
              <a:rPr lang="zh-TW" altLang="en-US" b="1" dirty="0" smtClean="0">
                <a:solidFill>
                  <a:srgbClr val="C9535E"/>
                </a:solidFill>
              </a:rPr>
              <a:t>）</a:t>
            </a:r>
            <a:endParaRPr lang="en-US" altLang="zh-TW" b="1" dirty="0" smtClean="0">
              <a:solidFill>
                <a:srgbClr val="C9535E"/>
              </a:solidFill>
            </a:endParaRPr>
          </a:p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早晚清潔後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使用</a:t>
            </a:r>
            <a:endParaRPr lang="en-US" altLang="zh-TW" b="1" dirty="0">
              <a:solidFill>
                <a:srgbClr val="C9535E"/>
              </a:solidFill>
            </a:endParaRPr>
          </a:p>
          <a:p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茶樹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滴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醇類，溫和抗菌抗痘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消炎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廣藿香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滴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倍半萜醇，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皮膚發炎，調理油脂毛孔，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改善暗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沉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羅馬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洋甘菊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滴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酯類，安撫微血管破裂，消炎鎮靜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安撫敏感肌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純正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薰衣草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滴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酯類，抗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炎、促進傷口癒合，舒緩敏感肌膚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25260" y="823892"/>
            <a:ext cx="52831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調配乳液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給個案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30ml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％，精油共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滴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甜杏仁油＋荷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荷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芭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油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共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8-10ml</a:t>
            </a:r>
          </a:p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乳化劑粉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0.8-1g</a:t>
            </a:r>
          </a:p>
          <a:p>
            <a:r>
              <a:rPr lang="zh-TW" altLang="en-US" b="1" dirty="0">
                <a:solidFill>
                  <a:srgbClr val="C9535E"/>
                </a:solidFill>
              </a:rPr>
              <a:t>大馬士革玫瑰純露</a:t>
            </a:r>
            <a:r>
              <a:rPr lang="en-US" altLang="zh-TW" b="1" dirty="0">
                <a:solidFill>
                  <a:srgbClr val="C9535E"/>
                </a:solidFill>
              </a:rPr>
              <a:t>18-20ml</a:t>
            </a:r>
            <a:r>
              <a:rPr lang="zh-TW" altLang="en-US" b="1" dirty="0">
                <a:solidFill>
                  <a:srgbClr val="C9535E"/>
                </a:solidFill>
              </a:rPr>
              <a:t>（修復肌膚，保濕舒緩消炎，鎮靜放鬆穩定膚質和心情</a:t>
            </a:r>
            <a:r>
              <a:rPr lang="zh-TW" altLang="en-US" b="1" dirty="0" smtClean="0">
                <a:solidFill>
                  <a:srgbClr val="C9535E"/>
                </a:solidFill>
              </a:rPr>
              <a:t>）</a:t>
            </a:r>
            <a:endParaRPr lang="en-US" altLang="zh-TW" b="1" dirty="0" smtClean="0">
              <a:solidFill>
                <a:srgbClr val="C9535E"/>
              </a:solidFill>
            </a:endParaRPr>
          </a:p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早晚清潔後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使用</a:t>
            </a:r>
            <a:endParaRPr lang="en-US" altLang="zh-TW" b="1" dirty="0">
              <a:solidFill>
                <a:srgbClr val="C9535E"/>
              </a:solidFill>
            </a:endParaRPr>
          </a:p>
          <a:p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茶樹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滴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醇類，溫和抗菌抗痘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消炎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胡蘿蔔籽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滴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倍半萜醇，促細胞再生活力，保濕增亮增彈性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羅馬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洋甘菊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滴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酯類，安撫微血管破裂，消炎鎮靜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安撫敏感肌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花梨木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滴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醇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類，溫和抗菌，促細胞再生，調理受損肌膚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4"/>
          </p:nvPr>
        </p:nvSpPr>
        <p:spPr>
          <a:xfrm>
            <a:off x="11142133" y="6155190"/>
            <a:ext cx="738110" cy="432000"/>
          </a:xfrm>
        </p:spPr>
        <p:txBody>
          <a:bodyPr/>
          <a:lstStyle/>
          <a:p>
            <a:fld id="{43CB4A53-A958-4699-8505-6C70A64DF66E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14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520_TF16411175.potx" id="{BED8896C-49BC-428E-B31E-8D6BE1D9426F}" vid="{6BA65CA9-04E8-4C20-A7DE-8A9BCE9C67C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2443</Words>
  <Application>Microsoft Office PowerPoint</Application>
  <PresentationFormat>寬螢幕</PresentationFormat>
  <Paragraphs>247</Paragraphs>
  <Slides>15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Microsoft JhengHei UI</vt:lpstr>
      <vt:lpstr>Source Han Sans JP Bold</vt:lpstr>
      <vt:lpstr>Source Han Sans JP Medium</vt:lpstr>
      <vt:lpstr>Arial</vt:lpstr>
      <vt:lpstr>Calibri Light</vt:lpstr>
      <vt:lpstr>Rockwell</vt:lpstr>
      <vt:lpstr>Times New Roman</vt:lpstr>
      <vt:lpstr>Office 佈景主題</vt:lpstr>
      <vt:lpstr>與芳療的驚喜相遇： 油性痘痘敏感肌，被好好安撫了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2025-01-12T12:34:59Z</dcterms:created>
  <dcterms:modified xsi:type="dcterms:W3CDTF">2025-04-01T12:45:38Z</dcterms:modified>
</cp:coreProperties>
</file>