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288" r:id="rId5"/>
    <p:sldId id="260" r:id="rId6"/>
    <p:sldId id="257" r:id="rId7"/>
    <p:sldId id="261" r:id="rId8"/>
    <p:sldId id="259" r:id="rId9"/>
    <p:sldId id="291" r:id="rId10"/>
    <p:sldId id="297" r:id="rId11"/>
    <p:sldId id="292" r:id="rId12"/>
    <p:sldId id="296" r:id="rId13"/>
    <p:sldId id="295" r:id="rId14"/>
    <p:sldId id="289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74" autoAdjust="0"/>
  </p:normalViewPr>
  <p:slideViewPr>
    <p:cSldViewPr snapToGrid="0" snapToObjects="1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B138B2-18CD-1D41-89B0-ADB5F3BA92A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E7A355-8776-CB43-838E-ED9EE2F8390B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>
            <a:extLst>
              <a:ext uri="{FF2B5EF4-FFF2-40B4-BE49-F238E27FC236}">
                <a16:creationId xmlns:a16="http://schemas.microsoft.com/office/drawing/2014/main" id="{0FA637AC-751E-9E9D-7175-A0FADF858F5A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645920"/>
            <a:ext cx="7772400" cy="4572000"/>
          </a:xfrm>
        </p:spPr>
        <p:txBody>
          <a:bodyPr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en-US" noProof="0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731520"/>
            <a:ext cx="6858000" cy="731520"/>
          </a:xfrm>
        </p:spPr>
        <p:txBody>
          <a:bodyPr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en-US" altLang="ja-JP" noProof="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31E1467-7F21-7E40-BF7A-27FECC27EFB8}"/>
              </a:ext>
            </a:extLst>
          </p:cNvPr>
          <p:cNvGrpSpPr/>
          <p:nvPr userDrawn="1"/>
        </p:nvGrpSpPr>
        <p:grpSpPr>
          <a:xfrm>
            <a:off x="8208409" y="591476"/>
            <a:ext cx="3257061" cy="3329423"/>
            <a:chOff x="8490839" y="413500"/>
            <a:chExt cx="3257061" cy="3329423"/>
          </a:xfrm>
        </p:grpSpPr>
        <p:pic>
          <p:nvPicPr>
            <p:cNvPr id="3" name="圖形 2">
              <a:extLst>
                <a:ext uri="{FF2B5EF4-FFF2-40B4-BE49-F238E27FC236}">
                  <a16:creationId xmlns:a16="http://schemas.microsoft.com/office/drawing/2014/main" id="{7D81FEF9-779F-20FF-5FC1-5D766A293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341911">
              <a:off x="9344585" y="677068"/>
              <a:ext cx="2057606" cy="2724154"/>
            </a:xfrm>
            <a:prstGeom prst="rect">
              <a:avLst/>
            </a:prstGeom>
          </p:spPr>
        </p:pic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9CCC497C-E1BC-E9FA-71FF-2422756A4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767570">
              <a:off x="10241214" y="491479"/>
              <a:ext cx="529789" cy="550166"/>
            </a:xfrm>
            <a:prstGeom prst="rect">
              <a:avLst/>
            </a:prstGeom>
          </p:spPr>
        </p:pic>
        <p:pic>
          <p:nvPicPr>
            <p:cNvPr id="5" name="圖形 4">
              <a:extLst>
                <a:ext uri="{FF2B5EF4-FFF2-40B4-BE49-F238E27FC236}">
                  <a16:creationId xmlns:a16="http://schemas.microsoft.com/office/drawing/2014/main" id="{C3B983FC-FFFB-72DC-76ED-D5B4822D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65259" y="450169"/>
              <a:ext cx="782641" cy="812743"/>
            </a:xfrm>
            <a:prstGeom prst="rect">
              <a:avLst/>
            </a:prstGeom>
          </p:spPr>
        </p:pic>
        <p:pic>
          <p:nvPicPr>
            <p:cNvPr id="8" name="圖形 7">
              <a:extLst>
                <a:ext uri="{FF2B5EF4-FFF2-40B4-BE49-F238E27FC236}">
                  <a16:creationId xmlns:a16="http://schemas.microsoft.com/office/drawing/2014/main" id="{314DFC72-C039-4990-8FBE-CD9655DD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252117" flipH="1">
              <a:off x="8490839" y="413500"/>
              <a:ext cx="782641" cy="812743"/>
            </a:xfrm>
            <a:prstGeom prst="rect">
              <a:avLst/>
            </a:prstGeom>
          </p:spPr>
        </p:pic>
        <p:pic>
          <p:nvPicPr>
            <p:cNvPr id="9" name="圖形 8">
              <a:extLst>
                <a:ext uri="{FF2B5EF4-FFF2-40B4-BE49-F238E27FC236}">
                  <a16:creationId xmlns:a16="http://schemas.microsoft.com/office/drawing/2014/main" id="{4C9D146A-74DD-B2C2-3952-AFC3A7AE5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566579">
              <a:off x="11156191" y="3188887"/>
              <a:ext cx="543582" cy="56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03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21498A30-8462-D4F7-33E4-52016881ECBA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A42D7A8-90D7-EAD8-D5B0-6375EB3F4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14DA03-155B-0EEF-AE9A-B3002ECE64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1248" y="2377440"/>
            <a:ext cx="10515600" cy="3657600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 + 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174DF79A-DA68-AFDD-C02D-2450DEA0DA9D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560320"/>
            <a:ext cx="6400800" cy="3657600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E805F030-D6EA-F6A3-3B68-7FD969DD8F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5784" y="685800"/>
            <a:ext cx="3840480" cy="5486400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2EFE84E-0920-FAF1-6CA8-DC5A96D2F870}"/>
              </a:ext>
            </a:extLst>
          </p:cNvPr>
          <p:cNvGrpSpPr/>
          <p:nvPr userDrawn="1"/>
        </p:nvGrpSpPr>
        <p:grpSpPr>
          <a:xfrm rot="15816438">
            <a:off x="615660" y="629558"/>
            <a:ext cx="1484669" cy="1452524"/>
            <a:chOff x="5437042" y="654465"/>
            <a:chExt cx="1484669" cy="1452524"/>
          </a:xfrm>
        </p:grpSpPr>
        <p:pic>
          <p:nvPicPr>
            <p:cNvPr id="19" name="圖形 18">
              <a:extLst>
                <a:ext uri="{FF2B5EF4-FFF2-40B4-BE49-F238E27FC236}">
                  <a16:creationId xmlns:a16="http://schemas.microsoft.com/office/drawing/2014/main" id="{E01DCE20-09C5-0306-8775-265D4CF97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4939004">
              <a:off x="5444492" y="657537"/>
              <a:ext cx="387385" cy="402285"/>
            </a:xfrm>
            <a:prstGeom prst="rect">
              <a:avLst/>
            </a:prstGeom>
          </p:spPr>
        </p:pic>
        <p:pic>
          <p:nvPicPr>
            <p:cNvPr id="20" name="圖形 19">
              <a:extLst>
                <a:ext uri="{FF2B5EF4-FFF2-40B4-BE49-F238E27FC236}">
                  <a16:creationId xmlns:a16="http://schemas.microsoft.com/office/drawing/2014/main" id="{92584158-AAE2-FED3-948E-78EE07EE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194546">
              <a:off x="6479159" y="654465"/>
              <a:ext cx="442552" cy="459573"/>
            </a:xfrm>
            <a:prstGeom prst="rect">
              <a:avLst/>
            </a:prstGeom>
          </p:spPr>
        </p:pic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722E4E58-0AB1-23E3-BD3F-B997103B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5989">
              <a:off x="5893647" y="1267000"/>
              <a:ext cx="808878" cy="839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71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4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50AA9A03-5219-5FDB-8F76-14B9889332A1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l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CBBE321C-2EF3-1AF9-6D78-453D4F3CC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340864"/>
            <a:ext cx="5486400" cy="3749040"/>
          </a:xfrm>
        </p:spPr>
        <p:txBody>
          <a:bodyPr lIns="91440" tIns="45720" rIns="91440" bIns="45720" rtlCol="0" anchor="t" anchorCtr="0">
            <a:normAutofit/>
          </a:bodyPr>
          <a:lstStyle>
            <a:lvl1pPr marL="512064" indent="-512064">
              <a:buClr>
                <a:schemeClr val="tx1"/>
              </a:buClr>
              <a:buSzPct val="100000"/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1028700" indent="-342900">
              <a:buClr>
                <a:schemeClr val="tx1"/>
              </a:buClr>
              <a:buSzPct val="100000"/>
              <a:buFont typeface="+mj-lt"/>
              <a:buAutoNum type="alphaLcPeriod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543050" indent="-400050">
              <a:buClr>
                <a:schemeClr val="tx1"/>
              </a:buClr>
              <a:buSzPct val="100000"/>
              <a:buFont typeface="+mj-lt"/>
              <a:buAutoNum type="romanLcPeriod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943100" indent="-342900">
              <a:buClr>
                <a:schemeClr val="tx1"/>
              </a:buClr>
              <a:buSzPct val="100000"/>
              <a:buFont typeface="+mj-lt"/>
              <a:buAutoNum type="arabicParenR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400300" indent="-342900">
              <a:buClr>
                <a:schemeClr val="tx1"/>
              </a:buClr>
              <a:buSzPct val="100000"/>
              <a:buFont typeface="+mj-lt"/>
              <a:buAutoNum type="alphaLcParenR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D7967943-29F6-8B4F-D85A-3E3BC79F5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85432" y="2340864"/>
            <a:ext cx="2834640" cy="3840480"/>
          </a:xfrm>
        </p:spPr>
        <p:txBody>
          <a:bodyPr rtlCol="0" anchor="t" anchorCtr="0">
            <a:normAutofit/>
          </a:bodyPr>
          <a:lstStyle>
            <a:lvl1pPr marL="0" indent="0">
              <a:buClr>
                <a:schemeClr val="accent1"/>
              </a:buClr>
              <a:buSzPct val="90000"/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/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直線接點​​ 2">
            <a:extLst>
              <a:ext uri="{FF2B5EF4-FFF2-40B4-BE49-F238E27FC236}">
                <a16:creationId xmlns:a16="http://schemas.microsoft.com/office/drawing/2014/main" id="{7ED4B7AC-0A74-D081-4126-7D5BB0DF978A}"/>
              </a:ext>
            </a:extLst>
          </p:cNvPr>
          <p:cNvCxnSpPr/>
          <p:nvPr userDrawn="1"/>
        </p:nvCxnSpPr>
        <p:spPr>
          <a:xfrm>
            <a:off x="6478854" y="2342232"/>
            <a:ext cx="0" cy="3843128"/>
          </a:xfrm>
          <a:prstGeom prst="line">
            <a:avLst/>
          </a:prstGeom>
          <a:ln w="38100" cap="rnd">
            <a:solidFill>
              <a:schemeClr val="accent2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形 3">
            <a:extLst>
              <a:ext uri="{FF2B5EF4-FFF2-40B4-BE49-F238E27FC236}">
                <a16:creationId xmlns:a16="http://schemas.microsoft.com/office/drawing/2014/main" id="{B193C94A-0AB2-B395-E722-487D1EB8A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293"/>
          <a:stretch/>
        </p:blipFill>
        <p:spPr>
          <a:xfrm rot="16200000">
            <a:off x="9209319" y="2954216"/>
            <a:ext cx="3351115" cy="13716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B79E72A1-BF08-EE06-7D8C-4AA04F7849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533699" flipH="1">
            <a:off x="10582146" y="593463"/>
            <a:ext cx="831783" cy="863775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73A906E1-E32B-5A1F-2D56-B49187E0F2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66301" flipH="1" flipV="1">
            <a:off x="10582146" y="5416335"/>
            <a:ext cx="831783" cy="8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8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 04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B4A504C4-F594-8A14-20FD-71ABDA846B4B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5303520" cy="4023360"/>
          </a:xfrm>
        </p:spPr>
        <p:txBody>
          <a:bodyPr lIns="0" rIns="0" rtlCol="0">
            <a:normAutofit/>
          </a:bodyPr>
          <a:lstStyle>
            <a:lvl1pPr algn="ctr">
              <a:defRPr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048" y="731520"/>
            <a:ext cx="5303520" cy="402336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4EECEFCD-B1A9-DF64-DD0A-FB2E7AE95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420" y="4920978"/>
            <a:ext cx="109131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 01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01692597-FFF9-444F-8F77-6E784B94A346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4937760" cy="4023360"/>
          </a:xfrm>
        </p:spPr>
        <p:txBody>
          <a:bodyPr lIns="0" tIns="0" rIns="0" bIns="0" rtlCol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048" y="731520"/>
            <a:ext cx="5303520" cy="4023360"/>
          </a:xfrm>
        </p:spPr>
        <p:txBody>
          <a:bodyPr rtlCol="0" anchor="ctr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14A4B7E5-B9DF-4656-97A9-2E604E49E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420" y="4920978"/>
            <a:ext cx="109131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 + 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F60195EE-CFED-7B58-C5A5-E6E1E87B304A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0" y="1737360"/>
            <a:ext cx="6400800" cy="3383280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0" y="5394960"/>
            <a:ext cx="6400800" cy="914400"/>
          </a:xfrm>
        </p:spPr>
        <p:txBody>
          <a:bodyPr rtlCol="0">
            <a:normAutofit/>
          </a:bodyPr>
          <a:lstStyle>
            <a:lvl1pPr marL="0" indent="0" algn="l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按一下以編輯母片副標題樣式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3E18BAB-7B25-780A-BE65-350200AA4D7A}"/>
              </a:ext>
            </a:extLst>
          </p:cNvPr>
          <p:cNvGrpSpPr/>
          <p:nvPr userDrawn="1"/>
        </p:nvGrpSpPr>
        <p:grpSpPr>
          <a:xfrm>
            <a:off x="577213" y="507265"/>
            <a:ext cx="3844662" cy="3928902"/>
            <a:chOff x="797347" y="638844"/>
            <a:chExt cx="3729519" cy="3811236"/>
          </a:xfrm>
        </p:grpSpPr>
        <p:sp>
          <p:nvSpPr>
            <p:cNvPr id="13" name="橢圓​​ 12">
              <a:extLst>
                <a:ext uri="{FF2B5EF4-FFF2-40B4-BE49-F238E27FC236}">
                  <a16:creationId xmlns:a16="http://schemas.microsoft.com/office/drawing/2014/main" id="{8D24158F-3B6B-E5FD-893D-E161110F443C}"/>
                </a:ext>
              </a:extLst>
            </p:cNvPr>
            <p:cNvSpPr/>
            <p:nvPr/>
          </p:nvSpPr>
          <p:spPr>
            <a:xfrm>
              <a:off x="1285729" y="1158795"/>
              <a:ext cx="2771335" cy="277133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5" name="圖形 14">
              <a:extLst>
                <a:ext uri="{FF2B5EF4-FFF2-40B4-BE49-F238E27FC236}">
                  <a16:creationId xmlns:a16="http://schemas.microsoft.com/office/drawing/2014/main" id="{55E909EE-5132-14BC-E20E-412B591A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96138">
              <a:off x="797347" y="2793821"/>
              <a:ext cx="2505773" cy="1422196"/>
            </a:xfrm>
            <a:prstGeom prst="rect">
              <a:avLst/>
            </a:prstGeom>
          </p:spPr>
        </p:pic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id="{B6888180-4AC6-A959-2940-10BF0CA40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5926" y="638844"/>
              <a:ext cx="3710940" cy="3811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22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02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01692597-FFF9-444F-8F77-6E784B94A346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7FE40C8E-7A79-6285-A56D-54B714BE5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39420" y="731520"/>
            <a:ext cx="10913161" cy="137160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3258B21D-A539-48D1-461B-7C16E045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2203704"/>
            <a:ext cx="4937760" cy="4023360"/>
          </a:xfrm>
        </p:spPr>
        <p:txBody>
          <a:bodyPr lIns="0" tIns="0" rIns="0" bIns="0" rtlCol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1D1FCDB-AFA4-5977-8DBB-07E6F6BDDF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048" y="2203704"/>
            <a:ext cx="5303520" cy="4023360"/>
          </a:xfrm>
        </p:spPr>
        <p:txBody>
          <a:bodyPr rtlCol="0" anchor="ctr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524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 + 副標題 + 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174DF79A-DA68-AFDD-C02D-2450DEA0DA9D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0" y="1737360"/>
            <a:ext cx="6400800" cy="3383280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0" y="5394960"/>
            <a:ext cx="6400800" cy="73152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按一下以編輯母片副標題樣式</a:t>
            </a:r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E805F030-D6EA-F6A3-3B68-7FD969DD8F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" y="685800"/>
            <a:ext cx="3840480" cy="5486400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9159AF6-DC73-3F3B-4DE1-FF96E102AD91}"/>
              </a:ext>
            </a:extLst>
          </p:cNvPr>
          <p:cNvGrpSpPr/>
          <p:nvPr userDrawn="1"/>
        </p:nvGrpSpPr>
        <p:grpSpPr>
          <a:xfrm>
            <a:off x="5151782" y="718837"/>
            <a:ext cx="6448714" cy="1109963"/>
            <a:chOff x="5151782" y="718837"/>
            <a:chExt cx="6448714" cy="1109963"/>
          </a:xfrm>
        </p:grpSpPr>
        <p:pic>
          <p:nvPicPr>
            <p:cNvPr id="11" name="圖形 10">
              <a:extLst>
                <a:ext uri="{FF2B5EF4-FFF2-40B4-BE49-F238E27FC236}">
                  <a16:creationId xmlns:a16="http://schemas.microsoft.com/office/drawing/2014/main" id="{FF27E39F-E57E-E1BA-1D9F-200F07AF3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966" r="30980"/>
            <a:stretch/>
          </p:blipFill>
          <p:spPr>
            <a:xfrm flipV="1">
              <a:off x="5151782" y="731520"/>
              <a:ext cx="3060401" cy="1097280"/>
            </a:xfrm>
            <a:prstGeom prst="rect">
              <a:avLst/>
            </a:prstGeom>
          </p:spPr>
        </p:pic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id="{AE6E711D-4BC1-A8B6-96F6-4D100948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7374"/>
            <a:stretch/>
          </p:blipFill>
          <p:spPr>
            <a:xfrm flipV="1">
              <a:off x="8752114" y="731520"/>
              <a:ext cx="2848382" cy="1097280"/>
            </a:xfrm>
            <a:prstGeom prst="rect">
              <a:avLst/>
            </a:prstGeom>
          </p:spPr>
        </p:pic>
        <p:pic>
          <p:nvPicPr>
            <p:cNvPr id="14" name="圖形 13">
              <a:extLst>
                <a:ext uri="{FF2B5EF4-FFF2-40B4-BE49-F238E27FC236}">
                  <a16:creationId xmlns:a16="http://schemas.microsoft.com/office/drawing/2014/main" id="{2966DB51-3326-B7CD-79CC-419B0BAA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001933">
              <a:off x="8148575" y="718837"/>
              <a:ext cx="716638" cy="744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09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1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50AA9A03-5219-5FDB-8F76-14B9889332A1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CBBE321C-2EF3-1AF9-6D78-453D4F3CC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9808" y="2340864"/>
            <a:ext cx="3849624" cy="3840480"/>
          </a:xfrm>
        </p:spPr>
        <p:txBody>
          <a:bodyPr lIns="0" tIns="0" rIns="0" bIns="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C7F250DD-8A39-BA2C-52AA-D45675F76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9900" y="2341563"/>
            <a:ext cx="5815584" cy="452437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D7967943-29F6-8B4F-D85A-3E3BC79F5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50408" y="2794683"/>
            <a:ext cx="5696712" cy="3532965"/>
          </a:xfrm>
        </p:spPr>
        <p:txBody>
          <a:bodyPr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E8FA209F-9796-B2AD-2E33-AE47DA0240A3}"/>
              </a:ext>
            </a:extLst>
          </p:cNvPr>
          <p:cNvCxnSpPr/>
          <p:nvPr userDrawn="1"/>
        </p:nvCxnSpPr>
        <p:spPr>
          <a:xfrm>
            <a:off x="5043951" y="2342232"/>
            <a:ext cx="0" cy="3843128"/>
          </a:xfrm>
          <a:prstGeom prst="line">
            <a:avLst/>
          </a:prstGeom>
          <a:ln w="38100" cap="rnd">
            <a:solidFill>
              <a:schemeClr val="accent2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+ 圖片 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21498A30-8462-D4F7-33E4-52016881ECBA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D119E5E-F8F1-0767-C2E4-4F21FEBDAA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554480"/>
            <a:ext cx="6400800" cy="2103120"/>
          </a:xfrm>
        </p:spPr>
        <p:txBody>
          <a:bodyPr rtlCol="0" anchor="ctr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F48D61E1-F43F-7EC3-A01D-52F8769F10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3840480"/>
            <a:ext cx="6400800" cy="2286000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22423177-D8B7-2418-2C26-96BD62839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0376" y="685800"/>
            <a:ext cx="3840480" cy="5486400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58A9C5B8-2990-93CB-7146-611D36676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738" r="35243"/>
          <a:stretch/>
        </p:blipFill>
        <p:spPr>
          <a:xfrm>
            <a:off x="740233" y="470266"/>
            <a:ext cx="256249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2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50AA9A03-5219-5FDB-8F76-14B9889332A1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35CB646E-623F-ACC0-0BCC-D09DB046C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l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1520" y="2377440"/>
            <a:ext cx="4846320" cy="201168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2240" y="2377440"/>
            <a:ext cx="4846320" cy="201168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1"/>
              </a:buClr>
              <a:buSzPct val="90000"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AAE407CB-377A-BED8-EF6C-5B5B9D236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420" y="4920978"/>
            <a:ext cx="109131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3">
    <p:bg>
      <p:bgPr>
        <a:solidFill>
          <a:schemeClr val="accent2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21498A30-8462-D4F7-33E4-52016881ECBA}"/>
              </a:ext>
            </a:extLst>
          </p:cNvPr>
          <p:cNvSpPr/>
          <p:nvPr userDrawn="1"/>
        </p:nvSpPr>
        <p:spPr>
          <a:xfrm>
            <a:off x="309563" y="274320"/>
            <a:ext cx="11572875" cy="6309360"/>
          </a:xfrm>
          <a:prstGeom prst="roundRect">
            <a:avLst>
              <a:gd name="adj" fmla="val 5258"/>
            </a:avLst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A42D7A8-90D7-EAD8-D5B0-6375EB3F4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731520"/>
            <a:ext cx="10698480" cy="1097280"/>
          </a:xfrm>
        </p:spPr>
        <p:txBody>
          <a:bodyPr rtlCol="0" anchor="b" anchorCtr="0">
            <a:normAutofit/>
          </a:bodyPr>
          <a:lstStyle>
            <a:lvl1pPr algn="l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F48D61E1-F43F-7EC3-A01D-52F8769F10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77439"/>
            <a:ext cx="2834640" cy="3657599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/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14DA03-155B-0EEF-AE9A-B3002ECE64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1688" y="2377440"/>
            <a:ext cx="6986016" cy="3657600"/>
          </a:xfrm>
        </p:spPr>
        <p:txBody>
          <a:bodyPr lIns="91440" tIns="45720" rIns="91440" bIns="45720" rtlCol="0" anchor="t" anchorCtr="0">
            <a:normAutofit/>
          </a:bodyPr>
          <a:lstStyle>
            <a:lvl1pPr marL="457200" indent="-457200">
              <a:buClr>
                <a:schemeClr val="accent1"/>
              </a:buClr>
              <a:buSzPct val="90000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228600">
              <a:buClr>
                <a:schemeClr val="accent1"/>
              </a:buClr>
              <a:buSzPct val="90000"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339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906A8E3A-8DBF-0542-BC99-444DCA0CC2C2}" type="datetimeFigureOut">
              <a:rPr lang="en-US" smtClean="0"/>
              <a:pPr rtl="0"/>
              <a:t>2/13/2025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339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254339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3" r:id="rId2"/>
    <p:sldLayoutId id="2147483695" r:id="rId3"/>
    <p:sldLayoutId id="2147483694" r:id="rId4"/>
    <p:sldLayoutId id="2147483696" r:id="rId5"/>
    <p:sldLayoutId id="2147483704" r:id="rId6"/>
    <p:sldLayoutId id="2147483698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5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5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6">
            <a:extLst>
              <a:ext uri="{FF2B5EF4-FFF2-40B4-BE49-F238E27FC236}">
                <a16:creationId xmlns:a16="http://schemas.microsoft.com/office/drawing/2014/main" id="{3D0CB20F-6AE1-1AD7-2AA5-50FACF083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304" y="2697480"/>
            <a:ext cx="4352544" cy="1463040"/>
          </a:xfrm>
        </p:spPr>
        <p:txBody>
          <a:bodyPr lIns="0" tIns="0" rIns="0" bIns="0" rtlCol="0">
            <a:normAutofit/>
          </a:bodyPr>
          <a:lstStyle/>
          <a:p>
            <a:pPr algn="ctr">
              <a:lnSpc>
                <a:spcPts val="11578"/>
              </a:lnSpc>
            </a:pPr>
            <a:r>
              <a:rPr lang="en-US" altLang="zh-TW" sz="9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汗皰疹</a:t>
            </a:r>
            <a:endParaRPr lang="en-US" altLang="zh-TW" sz="96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sp>
        <p:nvSpPr>
          <p:cNvPr id="21" name="副標題 20">
            <a:extLst>
              <a:ext uri="{FF2B5EF4-FFF2-40B4-BE49-F238E27FC236}">
                <a16:creationId xmlns:a16="http://schemas.microsoft.com/office/drawing/2014/main" id="{6736B65B-9159-75EE-D968-9BF18FF2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160520"/>
            <a:ext cx="2194560" cy="557784"/>
          </a:xfrm>
        </p:spPr>
        <p:txBody>
          <a:bodyPr lIns="0" tIns="0" rIns="0" bIns="0" rtlCol="0">
            <a:normAutofit/>
          </a:bodyPr>
          <a:lstStyle/>
          <a:p>
            <a:pPr algn="ctr">
              <a:lnSpc>
                <a:spcPts val="3926"/>
              </a:lnSpc>
              <a:spcBef>
                <a:spcPct val="0"/>
              </a:spcBef>
            </a:pPr>
            <a:r>
              <a:rPr lang="en-US" altLang="zh-TW" sz="24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108期 李佩娟</a:t>
            </a:r>
          </a:p>
        </p:txBody>
      </p:sp>
    </p:spTree>
    <p:extLst>
      <p:ext uri="{BB962C8B-B14F-4D97-AF65-F5344CB8AC3E}">
        <p14:creationId xmlns:p14="http://schemas.microsoft.com/office/powerpoint/2010/main" val="258231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A5E84-FE50-97B8-7A8D-1BEE505C9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2940" y="420624"/>
            <a:ext cx="3246120" cy="704088"/>
          </a:xfrm>
        </p:spPr>
        <p:txBody>
          <a:bodyPr rtlCol="0">
            <a:normAutofit fontScale="90000"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altLang="zh-TW" sz="4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照片呈現</a:t>
            </a:r>
            <a:endParaRPr lang="en-US" altLang="zh-TW" sz="4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6746F75C-2A61-FA37-E4DF-AF24000801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1137" y="2369602"/>
            <a:ext cx="1810512" cy="2586446"/>
          </a:xfrm>
        </p:spPr>
      </p:pic>
      <p:pic>
        <p:nvPicPr>
          <p:cNvPr id="3" name="圖片版面配置區 3">
            <a:extLst>
              <a:ext uri="{FF2B5EF4-FFF2-40B4-BE49-F238E27FC236}">
                <a16:creationId xmlns:a16="http://schemas.microsoft.com/office/drawing/2014/main" id="{B824FFCA-08B2-1CA7-6F99-3C4887C40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066" y="2369600"/>
            <a:ext cx="1810513" cy="2586447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</p:pic>
      <p:pic>
        <p:nvPicPr>
          <p:cNvPr id="5" name="圖片版面配置區 3">
            <a:extLst>
              <a:ext uri="{FF2B5EF4-FFF2-40B4-BE49-F238E27FC236}">
                <a16:creationId xmlns:a16="http://schemas.microsoft.com/office/drawing/2014/main" id="{7D6BAAFA-C0D4-BA55-17A3-86BD4546A2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997" y="2369600"/>
            <a:ext cx="1810513" cy="2586447"/>
          </a:xfrm>
          <a:custGeom>
            <a:avLst/>
            <a:gdLst>
              <a:gd name="connsiteX0" fmla="*/ 328822 w 3840480"/>
              <a:gd name="connsiteY0" fmla="*/ 0 h 5486400"/>
              <a:gd name="connsiteX1" fmla="*/ 3511658 w 3840480"/>
              <a:gd name="connsiteY1" fmla="*/ 0 h 5486400"/>
              <a:gd name="connsiteX2" fmla="*/ 3840480 w 3840480"/>
              <a:gd name="connsiteY2" fmla="*/ 328822 h 5486400"/>
              <a:gd name="connsiteX3" fmla="*/ 3840480 w 3840480"/>
              <a:gd name="connsiteY3" fmla="*/ 5157578 h 5486400"/>
              <a:gd name="connsiteX4" fmla="*/ 3511658 w 3840480"/>
              <a:gd name="connsiteY4" fmla="*/ 5486400 h 5486400"/>
              <a:gd name="connsiteX5" fmla="*/ 328822 w 3840480"/>
              <a:gd name="connsiteY5" fmla="*/ 5486400 h 5486400"/>
              <a:gd name="connsiteX6" fmla="*/ 0 w 3840480"/>
              <a:gd name="connsiteY6" fmla="*/ 5157578 h 5486400"/>
              <a:gd name="connsiteX7" fmla="*/ 0 w 3840480"/>
              <a:gd name="connsiteY7" fmla="*/ 328822 h 5486400"/>
              <a:gd name="connsiteX8" fmla="*/ 328822 w 384048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480" h="5486400">
                <a:moveTo>
                  <a:pt x="328822" y="0"/>
                </a:moveTo>
                <a:lnTo>
                  <a:pt x="3511658" y="0"/>
                </a:lnTo>
                <a:cubicBezTo>
                  <a:pt x="3693261" y="0"/>
                  <a:pt x="3840480" y="147219"/>
                  <a:pt x="3840480" y="328822"/>
                </a:cubicBezTo>
                <a:lnTo>
                  <a:pt x="3840480" y="5157578"/>
                </a:lnTo>
                <a:cubicBezTo>
                  <a:pt x="3840480" y="5339181"/>
                  <a:pt x="3693261" y="5486400"/>
                  <a:pt x="3511658" y="5486400"/>
                </a:cubicBezTo>
                <a:lnTo>
                  <a:pt x="328822" y="5486400"/>
                </a:lnTo>
                <a:cubicBezTo>
                  <a:pt x="147219" y="5486400"/>
                  <a:pt x="0" y="5339181"/>
                  <a:pt x="0" y="5157578"/>
                </a:cubicBezTo>
                <a:lnTo>
                  <a:pt x="0" y="328822"/>
                </a:lnTo>
                <a:cubicBezTo>
                  <a:pt x="0" y="147219"/>
                  <a:pt x="147219" y="0"/>
                  <a:pt x="328822" y="0"/>
                </a:cubicBezTo>
                <a:close/>
              </a:path>
            </a:pathLst>
          </a:cu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7EE4E19-7A76-5D83-B154-582822EE5736}"/>
              </a:ext>
            </a:extLst>
          </p:cNvPr>
          <p:cNvSpPr txBox="1"/>
          <p:nvPr/>
        </p:nvSpPr>
        <p:spPr>
          <a:xfrm>
            <a:off x="2284406" y="511617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療程開始</a:t>
            </a:r>
            <a:endParaRPr lang="en-US" altLang="zh-TW" sz="1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algn="ctr"/>
            <a:r>
              <a:rPr lang="en-US" altLang="zh-TW" sz="1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汗皰疹水泡數量多</a:t>
            </a:r>
            <a:endParaRPr lang="en-US" altLang="zh-TW" sz="1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2F26B0-B64F-D138-EE9D-60A5A3B0AB72}"/>
              </a:ext>
            </a:extLst>
          </p:cNvPr>
          <p:cNvSpPr txBox="1"/>
          <p:nvPr/>
        </p:nvSpPr>
        <p:spPr>
          <a:xfrm>
            <a:off x="4911650" y="5049226"/>
            <a:ext cx="2262158" cy="1043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療程</a:t>
            </a:r>
            <a:r>
              <a:rPr lang="zh-TW" altLang="en-US" sz="18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中</a:t>
            </a:r>
            <a:endParaRPr lang="en-US" altLang="zh-TW" sz="1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0" lvl="0" indent="0" algn="ctr">
              <a:lnSpc>
                <a:spcPts val="3080"/>
              </a:lnSpc>
            </a:pPr>
            <a:r>
              <a:rPr lang="en-US" altLang="zh-TW" sz="1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汗皰疹水泡數量減少</a:t>
            </a:r>
            <a:endParaRPr lang="en-US" altLang="zh-TW" sz="1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381AA92-4F1A-DBCD-0907-AF14EA6B69FB}"/>
              </a:ext>
            </a:extLst>
          </p:cNvPr>
          <p:cNvSpPr txBox="1"/>
          <p:nvPr/>
        </p:nvSpPr>
        <p:spPr>
          <a:xfrm>
            <a:off x="8107100" y="5060001"/>
            <a:ext cx="1569660" cy="1043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療程</a:t>
            </a:r>
            <a:r>
              <a:rPr lang="zh-TW" altLang="en-US" sz="18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結束</a:t>
            </a:r>
            <a:endParaRPr lang="en-US" altLang="zh-TW" sz="1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0" lvl="0" indent="0" algn="ctr">
              <a:lnSpc>
                <a:spcPts val="3080"/>
              </a:lnSpc>
            </a:pPr>
            <a:r>
              <a:rPr lang="en-US" altLang="zh-TW" sz="18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汗皰疹已康復</a:t>
            </a:r>
            <a:endParaRPr lang="en-US" altLang="zh-TW" sz="18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94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4CEA74-8AD7-E6F3-6FE5-D3DBAEE5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292608"/>
            <a:ext cx="1517904" cy="978408"/>
          </a:xfrm>
        </p:spPr>
        <p:txBody>
          <a:bodyPr rtlCol="0">
            <a:normAutofit fontScale="90000"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altLang="zh-TW" sz="54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總結</a:t>
            </a:r>
            <a:endParaRPr lang="en-US" altLang="zh-TW" sz="54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2EE43F-D3D3-9B7F-DBB5-F0D932ED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0" y="1033272"/>
            <a:ext cx="7516368" cy="4023360"/>
          </a:xfrm>
        </p:spPr>
        <p:txBody>
          <a:bodyPr rtlCol="0">
            <a:normAutofit fontScale="70000" lnSpcReduction="20000"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altLang="zh-TW" sz="20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剛開始在諮詢中，了解到個案非常討厭香水的味道，太濃郁的味道都會反胃，尤其是花類的香味，所有的花香味都會另個案想吐</a:t>
            </a:r>
            <a:r>
              <a:rPr lang="en-US" altLang="zh-TW" sz="20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(</a:t>
            </a:r>
            <a:r>
              <a:rPr lang="en-US" altLang="zh-TW" sz="20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覺得非常神奇，身邊唯一一個，對花香味排斥的人</a:t>
            </a:r>
            <a:r>
              <a:rPr lang="en-US" altLang="zh-TW" sz="20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)，雖然很特別，但覺得，也算是一個很棘手的個案，也是很好的一個學習對象，不斷地收尋.查證，反覆的研究比較，再實施個案的芳療配方調整，在這當中不斷的學習驗證，覺得是一種實習感受，每次的調整配方，再看到個案的好轉，也是跟個案一樣心情很好，本來一直擔心，所有的療程會出現，個案味道不能接受的問題，還好，可以用再汗皰疹的精油，不一定要用到花類精油，真的是很緊張，緊張了整個療程，直到做完後，才終於放心下來。這次療程的用油過程中，開拓了更多用油的視野。</a:t>
            </a:r>
          </a:p>
        </p:txBody>
      </p:sp>
    </p:spTree>
    <p:extLst>
      <p:ext uri="{BB962C8B-B14F-4D97-AF65-F5344CB8AC3E}">
        <p14:creationId xmlns:p14="http://schemas.microsoft.com/office/powerpoint/2010/main" val="8108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1133856"/>
            <a:ext cx="3136392" cy="2286000"/>
          </a:xfrm>
          <a:noFill/>
        </p:spPr>
        <p:txBody>
          <a:bodyPr lIns="0" tIns="0" rIns="0" bIns="0" rtlCol="0" anchor="ctr" anchorCtr="0">
            <a:normAutofit/>
          </a:bodyPr>
          <a:lstStyle/>
          <a:p>
            <a:pPr marL="0" lvl="0" indent="0" algn="ctr">
              <a:lnSpc>
                <a:spcPts val="20400"/>
              </a:lnSpc>
              <a:spcBef>
                <a:spcPct val="0"/>
              </a:spcBef>
            </a:pPr>
            <a:r>
              <a:rPr lang="en-US" altLang="zh-TW" sz="9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目錄</a:t>
            </a:r>
            <a:endParaRPr lang="en-US" altLang="zh-TW" sz="96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48" y="1133856"/>
            <a:ext cx="5303520" cy="4023360"/>
          </a:xfrm>
          <a:noFill/>
        </p:spPr>
        <p:txBody>
          <a:bodyPr lIns="0" tIns="0" rIns="0" bIns="0" rtlCol="0" anchor="ctr" anchorCtr="0">
            <a:normAutofit/>
          </a:bodyPr>
          <a:lstStyle/>
          <a:p>
            <a:pPr rtl="0"/>
            <a:r>
              <a:rPr lang="zh-TW" altLang="en-US" dirty="0"/>
              <a:t>個案介紹</a:t>
            </a:r>
            <a:endParaRPr lang="zh-tw" dirty="0"/>
          </a:p>
          <a:p>
            <a:pPr rtl="0"/>
            <a:r>
              <a:rPr lang="zh-TW" altLang="en-US" dirty="0"/>
              <a:t>病因</a:t>
            </a:r>
            <a:endParaRPr lang="zh-tw" dirty="0"/>
          </a:p>
          <a:p>
            <a:pPr rtl="0"/>
            <a:r>
              <a:rPr lang="zh-TW" altLang="en-US" dirty="0"/>
              <a:t>照護措施</a:t>
            </a:r>
            <a:endParaRPr lang="zh-tw" dirty="0"/>
          </a:p>
          <a:p>
            <a:pPr rtl="0"/>
            <a:r>
              <a:rPr lang="zh-TW" altLang="en-US" dirty="0"/>
              <a:t>芳療措施及個案回饋</a:t>
            </a:r>
            <a:endParaRPr lang="en-US" altLang="zh-TW" dirty="0"/>
          </a:p>
          <a:p>
            <a:pPr rtl="0"/>
            <a:r>
              <a:rPr lang="zh-TW" altLang="en-US" dirty="0"/>
              <a:t>照片呈現</a:t>
            </a:r>
            <a:endParaRPr lang="en-US" altLang="zh-TW" dirty="0"/>
          </a:p>
          <a:p>
            <a:pPr rtl="0"/>
            <a:r>
              <a:rPr lang="zh-TW" altLang="en-US" dirty="0"/>
              <a:t>總結</a:t>
            </a:r>
            <a:endParaRPr lang="en-US" altLang="zh-TW" dirty="0"/>
          </a:p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0" y="649224"/>
            <a:ext cx="2578608" cy="841248"/>
          </a:xfrm>
          <a:noFill/>
        </p:spPr>
        <p:txBody>
          <a:bodyPr lIns="0" tIns="0" rIns="0" bIns="0" rtlCol="0">
            <a:normAutofit/>
          </a:bodyPr>
          <a:lstStyle/>
          <a:p>
            <a:pPr rtl="0"/>
            <a:r>
              <a:rPr lang="zh-TW" altLang="en-US" dirty="0"/>
              <a:t>個案介紹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0" y="1490472"/>
            <a:ext cx="6400800" cy="4718304"/>
          </a:xfrm>
          <a:noFill/>
        </p:spPr>
        <p:txBody>
          <a:bodyPr lIns="0" tIns="0" rIns="0" bIns="0" rtlCol="0">
            <a:normAutofit/>
          </a:bodyPr>
          <a:lstStyle/>
          <a:p>
            <a:pPr marL="902824" lvl="1" indent="-451412" algn="l">
              <a:lnSpc>
                <a:spcPct val="120000"/>
              </a:lnSpc>
              <a:buFont typeface="Arial"/>
              <a:buChar char="•"/>
            </a:pPr>
            <a:r>
              <a:rPr lang="en-US" altLang="zh-TW" sz="32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38歲/</a:t>
            </a: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女性</a:t>
            </a:r>
            <a:r>
              <a:rPr lang="en-US" altLang="zh-TW" sz="32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/</a:t>
            </a: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行政會計</a:t>
            </a:r>
            <a:endParaRPr lang="en-US" altLang="zh-TW" sz="32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902824" lvl="1" indent="-451412" algn="l">
              <a:lnSpc>
                <a:spcPct val="120000"/>
              </a:lnSpc>
              <a:buFont typeface="Arial"/>
              <a:buChar char="•"/>
            </a:pP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長時間坐辦公室打電腦</a:t>
            </a:r>
            <a:endParaRPr lang="en-US" altLang="zh-TW" sz="32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902824" lvl="1" indent="-451412" algn="l">
              <a:lnSpc>
                <a:spcPct val="120000"/>
              </a:lnSpc>
              <a:buFont typeface="Arial"/>
              <a:buChar char="•"/>
            </a:pP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運動量不足</a:t>
            </a:r>
            <a:endParaRPr lang="en-US" altLang="zh-TW" sz="32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902824" lvl="1" indent="-451412" algn="l">
              <a:lnSpc>
                <a:spcPct val="120000"/>
              </a:lnSpc>
              <a:buFont typeface="Arial"/>
              <a:buChar char="•"/>
            </a:pP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睡眠品質不佳</a:t>
            </a:r>
            <a:r>
              <a:rPr lang="en-US" altLang="zh-TW" sz="3200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/</a:t>
            </a: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淺眠易醒</a:t>
            </a:r>
            <a:endParaRPr lang="en-US" altLang="zh-TW" sz="32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902824" lvl="1" indent="-451412" algn="l">
              <a:lnSpc>
                <a:spcPct val="120000"/>
              </a:lnSpc>
              <a:buFont typeface="Arial"/>
              <a:buChar char="•"/>
            </a:pPr>
            <a:r>
              <a:rPr lang="en-US" altLang="zh-TW" sz="32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無先天疾病</a:t>
            </a:r>
            <a:endParaRPr lang="en-US" altLang="zh-TW" sz="32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902824" lvl="1" indent="-451412" algn="l">
              <a:lnSpc>
                <a:spcPct val="120000"/>
              </a:lnSpc>
              <a:buFont typeface="Arial"/>
              <a:buChar char="•"/>
            </a:pPr>
            <a:r>
              <a:rPr lang="en-US" altLang="zh-TW" sz="3200" u="none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討厭所有花類香味</a:t>
            </a:r>
            <a:endParaRPr lang="en-US" altLang="zh-TW" sz="3200" u="none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670048"/>
            <a:ext cx="2843784" cy="1517904"/>
          </a:xfrm>
          <a:noFill/>
        </p:spPr>
        <p:txBody>
          <a:bodyPr lIns="0" tIns="0" rIns="0" bIns="0" rtlCol="0">
            <a:norm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altLang="zh-TW" sz="3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汗皰疹病因</a:t>
            </a:r>
            <a:endParaRPr lang="en-US" altLang="zh-TW" sz="36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328" y="2304288"/>
            <a:ext cx="7754112" cy="4251960"/>
          </a:xfrm>
          <a:noFill/>
        </p:spPr>
        <p:txBody>
          <a:bodyPr lIns="0" tIns="0" rIns="0" bIns="0" rtlCol="0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1800" spc="1142" dirty="0" err="1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尚不清楚，且此疾病與汗腺無關，不具傳染力，嚴重時可能導致病患工作及生活品質受到影響</a:t>
            </a:r>
            <a:r>
              <a:rPr lang="en-US" altLang="zh-TW" sz="1800" spc="1142" dirty="0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。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1800" spc="1142" dirty="0" err="1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汗疱疹發生部位</a:t>
            </a:r>
            <a:r>
              <a:rPr lang="en-US" altLang="zh-TW" sz="1800" spc="1142" dirty="0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 </a:t>
            </a:r>
            <a:r>
              <a:rPr lang="en-US" altLang="zh-TW" sz="1800" spc="1142" dirty="0" err="1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手掌、手指側邊、腳掌</a:t>
            </a:r>
            <a:r>
              <a:rPr lang="en-US" altLang="zh-TW" sz="1800" spc="1142" dirty="0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。 </a:t>
            </a:r>
            <a:r>
              <a:rPr lang="en-US" altLang="zh-TW" sz="1800" spc="1142" dirty="0" err="1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汗疱疹症狀</a:t>
            </a:r>
            <a:r>
              <a:rPr lang="en-US" altLang="zh-TW" sz="1800" spc="1142" dirty="0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： 手掌及腳掌對稱性水疱，手指則不一定是對稱性水疱，且搔癢往往先於水疱發生。小水疱可融合成大水疱，嚴重時妨礙工作及行走（造成限制病患手腳活動）。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1800" spc="1142" dirty="0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急性期：產生小水疱、搔癢、疼痛，持續2至3週後水疱消退。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1800" spc="1142" dirty="0" err="1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慢性期：乾燥、脫皮、脫屑、搔癢。嚴重時可能影響到指甲的基質細胞，造成指甲萎縮、變色、粗糙、橫向條紋或橫溝</a:t>
            </a:r>
            <a:r>
              <a:rPr lang="en-US" altLang="zh-TW" sz="1800" spc="1142" dirty="0"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68" y="1051560"/>
            <a:ext cx="2523744" cy="731520"/>
          </a:xfrm>
          <a:noFill/>
        </p:spPr>
        <p:txBody>
          <a:bodyPr lIns="0" tIns="0" rIns="0" bIns="0" rtlCol="0">
            <a:normAutofit/>
          </a:bodyPr>
          <a:lstStyle/>
          <a:p>
            <a:pPr rtl="0"/>
            <a:r>
              <a:rPr lang="zh-TW" altLang="en-US" dirty="0"/>
              <a:t>照護措施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2167128"/>
            <a:ext cx="10607040" cy="4672584"/>
          </a:xfrm>
          <a:noFill/>
        </p:spPr>
        <p:txBody>
          <a:bodyPr lIns="0" tIns="0" rIns="0" bIns="0" rtlCol="0">
            <a:normAutofit fontScale="325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1.洗手時用溫水及不含皂鹼之清潔劑。 </a:t>
            </a:r>
          </a:p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2.洗手後確實擦乾雙手。 </a:t>
            </a:r>
          </a:p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3.避開皮膚刺激物質（如清潔劑、有機溶劑、染髮劑、酸的食物）。 </a:t>
            </a:r>
          </a:p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4.調適壓力，維持正常作息。 </a:t>
            </a:r>
          </a:p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5.減少食用含鎳、鈷及鉻較高的食物 鎳：罐頭食物，以含鎳的廚具所烹煮的食物，鯡魚、牡蠣、龍鬚菜、豆類、香菇、洋蔥、玉米、菠菜、番茄、全麥粉、梨子、大黃（一種中藥）、茶葉、可可、巧克力及烘焙粉等。鈷：杏仁、豆類、啤酒、甜菜、包心菜、丁香、可可、巧克力、咖啡、肝臟、堅果類、扇貝、茶葉、全麥粉等。鉻：酵母菌發酵產品（如啤酒）、</a:t>
            </a:r>
            <a:r>
              <a:rPr lang="en-US" altLang="zh-TW" sz="4000" spc="1061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起司、乳酪、全穀、全麥、麥麴、糙米、小米、玉米、堅果類、粗製紅糖（非白糖</a:t>
            </a: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）、</a:t>
            </a:r>
            <a:r>
              <a:rPr lang="en-US" altLang="zh-TW" sz="4000" spc="1061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葡萄汁、肉類（如牛肉、雞肉</a:t>
            </a: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）、</a:t>
            </a:r>
            <a:r>
              <a:rPr lang="en-US" altLang="zh-TW" sz="4000" spc="1061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肝臟、甲殼類（如蛤）等</a:t>
            </a: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。 </a:t>
            </a:r>
          </a:p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6.多出去走走放鬆，減壓。 </a:t>
            </a:r>
          </a:p>
          <a:p>
            <a:pPr algn="l">
              <a:lnSpc>
                <a:spcPct val="170000"/>
              </a:lnSpc>
            </a:pPr>
            <a:r>
              <a:rPr lang="en-US" altLang="zh-TW" sz="40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7.調好的配方油塗抹於患部，減輕搔癢</a:t>
            </a:r>
            <a:r>
              <a:rPr lang="en-US" altLang="zh-TW" sz="2400" spc="1061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。</a:t>
            </a:r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8321BF0E-D23E-B0B2-B788-D11D1CCB97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02920" y="347472"/>
            <a:ext cx="384048" cy="265176"/>
          </a:xfrm>
        </p:spPr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9E1AB3B5-947D-2C60-0AB5-0A2AB9F6B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576" y="594360"/>
            <a:ext cx="4928616" cy="685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芳療措施及個案回饋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29B928-4F72-F3C1-12C2-E28EA779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1636776"/>
            <a:ext cx="5446776" cy="4535424"/>
          </a:xfrm>
        </p:spPr>
        <p:txBody>
          <a:bodyPr rtlCol="0">
            <a:normAutofit fontScale="3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【2024.12-02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芳療配方調整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】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3%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CO/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荷荷芭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7ml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調整乾燥，平衡穩定肌膚，滲透性最強的基底油，極易被皮膚吸收，清爽滋潤，不油膩，能恢復肌膚PH平衡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EO/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茶樹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2D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抗菌，加強呼吸道功能，增強免疫力，淨化皮膚、控油、消炎舒緩肌膚不適、安撫神經，收乾液體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EO/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苦橙葉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2D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抗菌、收斂、鎮靜安撫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EO/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乳香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2D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緊實肌膚、改善阻塞肌膚、保濕、促進細胞再生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CO/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聖約翰草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3ml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鎮定神經系統，舒緩情緒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使用建議</a:t>
            </a:r>
            <a:r>
              <a:rPr lang="en-US" altLang="zh-TW" sz="4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： </a:t>
            </a:r>
            <a:r>
              <a:rPr lang="en-US" altLang="zh-TW" sz="4000" spc="803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早晚清潔後塗抹於患部</a:t>
            </a:r>
            <a:endParaRPr lang="en-US" altLang="zh-TW" sz="4000" spc="803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  <a:p>
            <a:pPr marL="0" indent="0" rtl="0">
              <a:buNone/>
            </a:pPr>
            <a:endParaRPr 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44212A-6E7B-5F17-F35D-0F76CAA98083}"/>
              </a:ext>
            </a:extLst>
          </p:cNvPr>
          <p:cNvSpPr txBox="1"/>
          <p:nvPr/>
        </p:nvSpPr>
        <p:spPr>
          <a:xfrm>
            <a:off x="6624828" y="2340382"/>
            <a:ext cx="50886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966"/>
              </a:lnSpc>
            </a:pPr>
            <a:r>
              <a:rPr lang="en-US" altLang="zh-TW" sz="1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2024.12.2~2024.12.7個案回饋：</a:t>
            </a:r>
          </a:p>
          <a:p>
            <a:pPr algn="l">
              <a:lnSpc>
                <a:spcPts val="2966"/>
              </a:lnSpc>
            </a:pPr>
            <a:r>
              <a:rPr lang="en-US" altLang="zh-TW" sz="1000" spc="803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味道有聞到茶樹的香味，有點涼涼的青草味，有點苦苦的味道，擦起來也有點涼涼的舒適感，有降低搔癢的感覺。味道說不上是喜歡還是討厭。茶樹味道倒是滿習慣的，自己的臉上保養品也是茶樹的味道。手掌中間跟手指頭處有很多小水泡，非常的癢，經過幾天的塗抹後，有明顯降低搔癢的程度，如果本來癢的程度是10分，幾天塗抹後癢的程度降到變到7分，覺得有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638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50B8-C522-B273-34BD-53258451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D00E6A5F-88BE-7F09-5E97-12F7F2A92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576" y="594360"/>
            <a:ext cx="4928616" cy="685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芳療措施及個案回饋</a:t>
            </a:r>
            <a:endParaRPr lang="zh-tw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B2DF1A-EF0E-A7C1-7E45-A488432C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44" y="1563624"/>
            <a:ext cx="6260592" cy="4910328"/>
          </a:xfrm>
        </p:spPr>
        <p:txBody>
          <a:bodyPr rtlCol="0">
            <a:normAutofit fontScale="32500" lnSpcReduction="20000"/>
          </a:bodyPr>
          <a:lstStyle/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【2024.12-08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芳療配方調整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】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3%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CO/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荷荷芭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10ml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調整乾燥，平衡穩定肌膚，滲透性最強的基底油，極易被皮膚吸收，清爽滋潤，不油膩，能恢復肌膚PH平衡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CO/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聖約翰草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5ml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鎮定神經系統，舒緩情緒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絲柏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2D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收乾汗皰疹黏液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茶樹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4D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抗菌，加強呼吸道功能，增強免疫力，淨化皮膚、控油、消炎舒緩肌膚不適、安撫神經，收乾液體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乳香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2D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修復傷口，促進細胞再生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廣藿香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1D 抗菌特性能增強免疫系統，並促進血液循環，有助於排毒、緩解水腫和增強體內新陳代謝。促進皮膚細胞再生，幫助改善乾燥和老化皮膚。其抗炎和抗菌特性使其特別適合用於護理痤瘡、濕疹和傷口癒合 </a:t>
            </a:r>
          </a:p>
          <a:p>
            <a:pPr marL="1080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使用建議</a:t>
            </a:r>
            <a:r>
              <a:rPr lang="en-US" altLang="zh-TW" sz="4000" spc="759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： </a:t>
            </a:r>
            <a:r>
              <a:rPr lang="en-US" altLang="zh-TW" sz="4000" spc="759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早晚清潔後塗抹於患部</a:t>
            </a:r>
            <a:endParaRPr lang="en-US" altLang="zh-TW" sz="4000" spc="759" dirty="0">
              <a:solidFill>
                <a:srgbClr val="2B2B2B"/>
              </a:solidFill>
              <a:latin typeface="標楷體" panose="03000509000000000000" pitchFamily="65" charset="-120"/>
              <a:ea typeface="標楷體" panose="03000509000000000000" pitchFamily="65" charset="-120"/>
              <a:cs typeface="芫荽"/>
              <a:sym typeface="芫荽"/>
            </a:endParaRPr>
          </a:p>
          <a:p>
            <a:pPr marL="0" indent="0" rtl="0">
              <a:buNone/>
            </a:pPr>
            <a:endParaRPr 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2A16280-2D8A-5F26-DE00-256EE867E493}"/>
              </a:ext>
            </a:extLst>
          </p:cNvPr>
          <p:cNvSpPr txBox="1"/>
          <p:nvPr/>
        </p:nvSpPr>
        <p:spPr>
          <a:xfrm>
            <a:off x="7114032" y="2020824"/>
            <a:ext cx="4928616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altLang="zh-TW" sz="1200" spc="759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2024.12.8~2024.12.14 </a:t>
            </a:r>
            <a:r>
              <a:rPr lang="en-US" altLang="zh-TW" sz="1200" spc="759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個案回饋</a:t>
            </a:r>
            <a:r>
              <a:rPr lang="en-US" altLang="zh-TW" sz="1200" spc="759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：</a:t>
            </a:r>
          </a:p>
          <a:p>
            <a:pPr algn="l">
              <a:lnSpc>
                <a:spcPts val="2805"/>
              </a:lnSpc>
            </a:pPr>
            <a:r>
              <a:rPr lang="en-US" altLang="zh-TW" sz="1200" spc="759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這次的味道有點中藥草的味道，藥材夾帶青草的味道，也是帶有點茶樹微涼的涼感，塗抹也有微涼的感覺。味道覺得比上一次的好聞一點，可以接受。</a:t>
            </a:r>
          </a:p>
          <a:p>
            <a:pPr algn="l">
              <a:lnSpc>
                <a:spcPts val="2805"/>
              </a:lnSpc>
            </a:pPr>
            <a:r>
              <a:rPr lang="en-US" altLang="zh-TW" sz="1200" spc="759" dirty="0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感覺手指頭的水泡好像有變小的感覺，搔癢程度也是有降低，本來上周降到7分癢，這禮拜大概在4-5分癢的程度。覺得滿奇特的。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28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A70C680-8776-F905-DFEB-02C324C9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552" y="283464"/>
            <a:ext cx="4197096" cy="786384"/>
          </a:xfrm>
        </p:spPr>
        <p:txBody>
          <a:bodyPr rtlCol="0">
            <a:normAutofit fontScale="90000"/>
          </a:bodyPr>
          <a:lstStyle/>
          <a:p>
            <a:pPr marL="0" lvl="0" indent="0" algn="l">
              <a:lnSpc>
                <a:spcPts val="7132"/>
              </a:lnSpc>
              <a:spcBef>
                <a:spcPct val="0"/>
              </a:spcBef>
            </a:pPr>
            <a:r>
              <a:rPr lang="en-US" altLang="zh-TW" sz="3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芳療措施及個案回饋</a:t>
            </a:r>
            <a:endParaRPr lang="en-US" altLang="zh-TW" sz="3600" dirty="0">
              <a:solidFill>
                <a:srgbClr val="2B2B2B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1DAE621-45F5-27DA-0E0F-3961355B2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271016"/>
            <a:ext cx="6111240" cy="3968496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【2024.12-15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芳療配方調整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】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3%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CO/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荷荷芭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10ml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調整乾燥，平衡穩定肌膚，滲透性最強的基底油，極易被皮膚吸收，清爽滋潤，不油膩，能恢復肌膚PH平衡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CO/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聖約翰草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5ml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鎮定神經系統，舒緩情緒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沒藥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3D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抗菌.促進傷口癒合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乳香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3D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修復傷口，促進細胞再生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茶樹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3D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抗菌，加強呼吸道功能，增強免疫力，淨化皮膚、控油、消炎舒緩肌膚不適、安撫神經，收乾液體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使用建議</a:t>
            </a:r>
            <a:r>
              <a:rPr lang="en-US" altLang="zh-TW" sz="12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： </a:t>
            </a:r>
            <a:r>
              <a:rPr lang="en-US" altLang="zh-TW" sz="12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早晚清潔後塗抹於患部</a:t>
            </a:r>
            <a:endParaRPr 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2603A6-84E3-3AAA-F04B-23ADA996B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760" y="1618488"/>
            <a:ext cx="4864608" cy="3346704"/>
          </a:xfrm>
        </p:spPr>
        <p:txBody>
          <a:bodyPr rtlCol="0">
            <a:normAutofit fontScale="25000" lnSpcReduction="20000"/>
          </a:bodyPr>
          <a:lstStyle/>
          <a:p>
            <a:pPr algn="l">
              <a:lnSpc>
                <a:spcPts val="3090"/>
              </a:lnSpc>
              <a:spcBef>
                <a:spcPts val="600"/>
              </a:spcBef>
            </a:pPr>
            <a:r>
              <a:rPr lang="en-US" altLang="zh-TW" sz="40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2024.12.15~2024.12.20 </a:t>
            </a:r>
            <a:r>
              <a:rPr lang="en-US" altLang="zh-TW" sz="4000" spc="83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個案回饋</a:t>
            </a:r>
            <a:r>
              <a:rPr lang="en-US" altLang="zh-TW" sz="40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：</a:t>
            </a:r>
          </a:p>
          <a:p>
            <a:pPr algn="l">
              <a:lnSpc>
                <a:spcPts val="3090"/>
              </a:lnSpc>
              <a:spcBef>
                <a:spcPts val="600"/>
              </a:spcBef>
            </a:pPr>
            <a:r>
              <a:rPr lang="en-US" altLang="zh-TW" sz="4000" spc="83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有種空氣稀薄想深呼吸的味道，不知道怎麼形容，味道中一樣帶著茶樹的涼感及香味，水泡有收乾的感覺。味道像爬山後想大口呼吸，味道不排斥。這禮拜連手掌的水泡也丟變小顆了，上班也不會無止盡的抓癢，只要癢的時候拿出來塗抹就能把大部分的癢意給壓下去，覺得很開心。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F11BC1-2932-3099-F1BF-EB0B38A0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88620"/>
            <a:ext cx="4681728" cy="758952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600" dirty="0" err="1">
                <a:solidFill>
                  <a:srgbClr val="2B2B2B"/>
                </a:solidFill>
                <a:latin typeface="芫荽"/>
                <a:ea typeface="芫荽"/>
                <a:cs typeface="芫荽"/>
                <a:sym typeface="芫荽"/>
              </a:rPr>
              <a:t>芳療措施及個案回饋</a:t>
            </a:r>
            <a:endParaRPr 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11E2E6-A609-CB1B-EEE1-70BD0848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627632"/>
            <a:ext cx="5486400" cy="4480560"/>
          </a:xfrm>
        </p:spPr>
        <p:txBody>
          <a:bodyPr rtlCol="0"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【2024.12-21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芳療配方調整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】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3%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CO/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荷荷芭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7ml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調整乾燥，平衡穩定肌膚，滲透性最強的基底油，極易被皮膚吸收，清爽滋潤，不油膩，能恢復肌膚PH平衡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CO/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聖約翰草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8ml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鎮定神經系統，舒緩情緒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沒藥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3D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抗菌.促進傷口癒合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乳香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3D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修復傷口，促進細胞再生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EO/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廣藿香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 3D 抗菌特性能增強免疫系統，並促進血液循環，有助於排毒、緩解水腫和增強體內新陳代謝。促進皮膚細胞再生，幫助改善乾燥和老化皮膚。其抗炎和抗菌特性使其特別適合用於護理痤瘡、濕疹和傷口癒合 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使用建議</a:t>
            </a:r>
            <a:r>
              <a:rPr lang="en-US" altLang="zh-TW" sz="48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： </a:t>
            </a:r>
            <a:r>
              <a:rPr lang="en-US" altLang="zh-TW" sz="48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早晚清潔後塗抹於患部</a:t>
            </a:r>
            <a:endParaRPr lang="en-US" altLang="zh-TW" sz="4800" spc="716" dirty="0">
              <a:solidFill>
                <a:srgbClr val="2B2B2B"/>
              </a:solidFill>
              <a:latin typeface="標楷體" panose="03000509000000000000" pitchFamily="65" charset="-120"/>
              <a:ea typeface="標楷體" panose="03000509000000000000" pitchFamily="65" charset="-120"/>
              <a:cs typeface="芫荽"/>
              <a:sym typeface="芫荽"/>
            </a:endParaRPr>
          </a:p>
          <a:p>
            <a:pPr rtl="0"/>
            <a:endParaRPr 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D7FAA9-9A07-26BE-A126-2F819D36E1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85432" y="2185416"/>
            <a:ext cx="3630168" cy="3840480"/>
          </a:xfrm>
        </p:spPr>
        <p:txBody>
          <a:bodyPr rtlCol="0">
            <a:normAutofit/>
          </a:bodyPr>
          <a:lstStyle/>
          <a:p>
            <a:pPr algn="l">
              <a:lnSpc>
                <a:spcPts val="2646"/>
              </a:lnSpc>
            </a:pPr>
            <a:r>
              <a:rPr lang="en-US" altLang="zh-TW" sz="11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2024.12.21~2024.12.28 </a:t>
            </a:r>
            <a:r>
              <a:rPr lang="en-US" altLang="zh-TW" sz="1100" spc="716" dirty="0" err="1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個案回饋</a:t>
            </a:r>
            <a:r>
              <a:rPr lang="en-US" altLang="zh-TW" sz="11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：</a:t>
            </a:r>
          </a:p>
          <a:p>
            <a:pPr algn="l">
              <a:lnSpc>
                <a:spcPts val="2646"/>
              </a:lnSpc>
            </a:pPr>
            <a:r>
              <a:rPr lang="en-US" altLang="zh-TW" sz="1100" spc="716" dirty="0">
                <a:solidFill>
                  <a:srgbClr val="2B2B2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芫荽"/>
                <a:sym typeface="芫荽"/>
              </a:rPr>
              <a:t>中藥草的味道中，帶有點悶悶的感受，不知道什麼味道。味道還可以。使用了差不多一個月的時間，汗皰疹的症狀，非常明顯的好轉，基本上已經差不多好了。第一次汗皰疹不是靠吃西藥.塗藥膏治療，而且還有效。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8477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">
  <a:themeElements>
    <a:clrScheme name="Cherry Blossoms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CC3059"/>
      </a:accent1>
      <a:accent2>
        <a:srgbClr val="839985"/>
      </a:accent2>
      <a:accent3>
        <a:srgbClr val="FC9FAD"/>
      </a:accent3>
      <a:accent4>
        <a:srgbClr val="EED6AA"/>
      </a:accent4>
      <a:accent5>
        <a:srgbClr val="191C30"/>
      </a:accent5>
      <a:accent6>
        <a:srgbClr val="6E774E"/>
      </a:accent6>
      <a:hlink>
        <a:srgbClr val="E7456B"/>
      </a:hlink>
      <a:folHlink>
        <a:srgbClr val="F0C55F"/>
      </a:folHlink>
    </a:clrScheme>
    <a:fontScheme name="Custom 33">
      <a:majorFont>
        <a:latin typeface="Perpetua Titling M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176810_Win32" id="{9DBDD142-273A-470F-BDB3-E4E931F220CB}" vid="{24D88EFB-540A-4257-BBCA-7D42D652328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D6625-0C6A-47B9-9FF8-70FAB9A23E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9A2D85B-06BE-42C0-9F9D-010F2E25A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21479C-C6C8-4A13-8A99-BC01E1880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{3DBA6C52-1381-4332-809E-44AB33BF9E71}tf11176810_win32</Template>
  <TotalTime>68</TotalTime>
  <Words>747</Words>
  <Application>Microsoft Office PowerPoint</Application>
  <PresentationFormat>寬螢幕</PresentationFormat>
  <Paragraphs>84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Microsoft JhengHei UI</vt:lpstr>
      <vt:lpstr>芫荽</vt:lpstr>
      <vt:lpstr>標楷體</vt:lpstr>
      <vt:lpstr>Aptos</vt:lpstr>
      <vt:lpstr>Arial</vt:lpstr>
      <vt:lpstr>Calibri</vt:lpstr>
      <vt:lpstr>創意漸層</vt:lpstr>
      <vt:lpstr>汗皰疹</vt:lpstr>
      <vt:lpstr>目錄</vt:lpstr>
      <vt:lpstr>個案介紹</vt:lpstr>
      <vt:lpstr>汗皰疹病因</vt:lpstr>
      <vt:lpstr>照護措施</vt:lpstr>
      <vt:lpstr>芳療措施及個案回饋</vt:lpstr>
      <vt:lpstr>芳療措施及個案回饋</vt:lpstr>
      <vt:lpstr>芳療措施及個案回饋</vt:lpstr>
      <vt:lpstr>芳療措施及個案回饋</vt:lpstr>
      <vt:lpstr>照片呈現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李佩娟</dc:creator>
  <cp:lastModifiedBy>李佩娟</cp:lastModifiedBy>
  <cp:revision>5</cp:revision>
  <dcterms:created xsi:type="dcterms:W3CDTF">2025-02-13T00:53:40Z</dcterms:created>
  <dcterms:modified xsi:type="dcterms:W3CDTF">2025-02-13T02:08:55Z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