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70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zih.mohw.gov.tw/?aid=509&amp;pid=86&amp;page_name=detail&amp;iid=830" TargetMode="External"/><Relationship Id="rId2" Type="http://schemas.openxmlformats.org/officeDocument/2006/relationships/hyperlink" Target="https://www.cmuh.cmu.edu.tw/HealthEdus/Detail?no=473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uh.org.tw/NewsInfo/HealthEducationInfo?docid=46" TargetMode="External"/><Relationship Id="rId5" Type="http://schemas.openxmlformats.org/officeDocument/2006/relationships/hyperlink" Target="https://www1.cgmh.org.tw/intr/intr1/c1380/contents/7-1.htm" TargetMode="External"/><Relationship Id="rId4" Type="http://schemas.openxmlformats.org/officeDocument/2006/relationships/hyperlink" Target="https://www.cch.org.tw/edm_3.aspx?Id=46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312B8-E33C-5118-CB99-1C2072BE3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300371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富貴手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C58827-85A9-12B1-957B-03697318E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                             高階</a:t>
            </a:r>
            <a:r>
              <a:rPr lang="en-US" altLang="zh-TW" dirty="0"/>
              <a:t>106</a:t>
            </a:r>
            <a:r>
              <a:rPr lang="zh-TW" altLang="en-US" dirty="0"/>
              <a:t>期                  莊秀櫻</a:t>
            </a:r>
          </a:p>
        </p:txBody>
      </p:sp>
    </p:spTree>
    <p:extLst>
      <p:ext uri="{BB962C8B-B14F-4D97-AF65-F5344CB8AC3E}">
        <p14:creationId xmlns:p14="http://schemas.microsoft.com/office/powerpoint/2010/main" val="214552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034DA-5484-D73B-FD83-2EE79C28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DFA54-E85E-2090-FA5E-D0502D595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133" y="191912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芳療對策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C1D8EA-A02E-E4DB-BCD0-942029F5E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845" y="526854"/>
            <a:ext cx="2784908" cy="3728799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b="1" baseline="-2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60ML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*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只要洗手就要塗抺，       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晚上塗完要戴棉手套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睡覺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5389C47C-6779-B7E8-D286-681E7E9E7A39}"/>
              </a:ext>
            </a:extLst>
          </p:cNvPr>
          <p:cNvSpPr/>
          <p:nvPr/>
        </p:nvSpPr>
        <p:spPr>
          <a:xfrm>
            <a:off x="4222045" y="3437466"/>
            <a:ext cx="1636888" cy="1089377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金盞花浸泡油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5ml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F5809BEF-13B3-9ED7-9645-D12641872FF3}"/>
              </a:ext>
            </a:extLst>
          </p:cNvPr>
          <p:cNvSpPr/>
          <p:nvPr/>
        </p:nvSpPr>
        <p:spPr>
          <a:xfrm>
            <a:off x="6434666" y="3482364"/>
            <a:ext cx="2032000" cy="77329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乳油木果子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55ml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0F8947D6-D622-FB32-4CA3-6D4243B0C59C}"/>
              </a:ext>
            </a:extLst>
          </p:cNvPr>
          <p:cNvSpPr/>
          <p:nvPr/>
        </p:nvSpPr>
        <p:spPr>
          <a:xfrm>
            <a:off x="3093156" y="1699171"/>
            <a:ext cx="2061488" cy="1068409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純正薰衣草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EDF68BBF-4A98-6B8B-8B83-8401AF43518B}"/>
              </a:ext>
            </a:extLst>
          </p:cNvPr>
          <p:cNvSpPr/>
          <p:nvPr/>
        </p:nvSpPr>
        <p:spPr>
          <a:xfrm>
            <a:off x="5113865" y="2437881"/>
            <a:ext cx="1490133" cy="7468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乳香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5B550081-1F8B-3BDB-D44E-8C8236804785}"/>
              </a:ext>
            </a:extLst>
          </p:cNvPr>
          <p:cNvSpPr/>
          <p:nvPr/>
        </p:nvSpPr>
        <p:spPr>
          <a:xfrm>
            <a:off x="7466086" y="2084300"/>
            <a:ext cx="2032000" cy="939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德國洋甘菊 </a:t>
            </a:r>
            <a:r>
              <a:rPr lang="en-US" altLang="zh-TW" kern="1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1B9EEE2D-03F8-718C-F64E-F3F5A70458F5}"/>
              </a:ext>
            </a:extLst>
          </p:cNvPr>
          <p:cNvSpPr/>
          <p:nvPr/>
        </p:nvSpPr>
        <p:spPr>
          <a:xfrm>
            <a:off x="5689600" y="1291953"/>
            <a:ext cx="1490133" cy="83869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廣藿香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10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7D15B2B-0F8F-D851-AF7F-95E88D76FE51}"/>
              </a:ext>
            </a:extLst>
          </p:cNvPr>
          <p:cNvCxnSpPr>
            <a:cxnSpLocks/>
          </p:cNvCxnSpPr>
          <p:nvPr/>
        </p:nvCxnSpPr>
        <p:spPr>
          <a:xfrm>
            <a:off x="4726910" y="2437881"/>
            <a:ext cx="540000" cy="20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E6C3E05-7D69-F422-6BA3-0C3793FE6A9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42756" y="2129758"/>
            <a:ext cx="191911" cy="32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3201CAC-5AF7-7D3D-4F02-33628257A2D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602756" y="2767580"/>
            <a:ext cx="1062400" cy="4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EEF100E-4B21-2097-39C0-315AD94B33B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406430" y="3183953"/>
            <a:ext cx="452502" cy="25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1B498C8-35E3-5EDF-E917-47986FC1085F}"/>
              </a:ext>
            </a:extLst>
          </p:cNvPr>
          <p:cNvCxnSpPr>
            <a:cxnSpLocks/>
          </p:cNvCxnSpPr>
          <p:nvPr/>
        </p:nvCxnSpPr>
        <p:spPr>
          <a:xfrm flipH="1" flipV="1">
            <a:off x="6338711" y="3104444"/>
            <a:ext cx="795245" cy="38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朵形 25">
            <a:extLst>
              <a:ext uri="{FF2B5EF4-FFF2-40B4-BE49-F238E27FC236}">
                <a16:creationId xmlns:a16="http://schemas.microsoft.com/office/drawing/2014/main" id="{F95677AF-F52B-B61B-9F7D-73D17185992E}"/>
              </a:ext>
            </a:extLst>
          </p:cNvPr>
          <p:cNvSpPr/>
          <p:nvPr/>
        </p:nvSpPr>
        <p:spPr>
          <a:xfrm>
            <a:off x="7713448" y="997148"/>
            <a:ext cx="1490133" cy="77637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岩玫瑰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00A34E4-3D5D-96CA-45B5-3FF22082675A}"/>
              </a:ext>
            </a:extLst>
          </p:cNvPr>
          <p:cNvCxnSpPr/>
          <p:nvPr/>
        </p:nvCxnSpPr>
        <p:spPr>
          <a:xfrm flipH="1">
            <a:off x="6530614" y="1604322"/>
            <a:ext cx="1260000" cy="97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副標題 2">
            <a:extLst>
              <a:ext uri="{FF2B5EF4-FFF2-40B4-BE49-F238E27FC236}">
                <a16:creationId xmlns:a16="http://schemas.microsoft.com/office/drawing/2014/main" id="{C5015579-C5C4-5440-8761-3828D8B40D77}"/>
              </a:ext>
            </a:extLst>
          </p:cNvPr>
          <p:cNvSpPr txBox="1">
            <a:spLocks/>
          </p:cNvSpPr>
          <p:nvPr/>
        </p:nvSpPr>
        <p:spPr>
          <a:xfrm>
            <a:off x="880845" y="4500508"/>
            <a:ext cx="7879644" cy="214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追加照護建議</a:t>
            </a:r>
            <a:r>
              <a:rPr kumimoji="0" lang="zh-TW" altLang="zh-TW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kumimoji="0" lang="en-US" altLang="zh-TW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第一</a:t>
            </a:r>
            <a:r>
              <a:rPr lang="en-US" altLang="zh-TW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&amp;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二</a:t>
            </a:r>
            <a:r>
              <a:rPr lang="en-US" altLang="zh-TW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&amp;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三期會的建議要繼續執行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2. 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不可以懶惰。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雲朵形 5">
            <a:extLst>
              <a:ext uri="{FF2B5EF4-FFF2-40B4-BE49-F238E27FC236}">
                <a16:creationId xmlns:a16="http://schemas.microsoft.com/office/drawing/2014/main" id="{8FA010E5-BA08-F10F-D6CE-417DAE2DAF5C}"/>
              </a:ext>
            </a:extLst>
          </p:cNvPr>
          <p:cNvSpPr/>
          <p:nvPr/>
        </p:nvSpPr>
        <p:spPr>
          <a:xfrm>
            <a:off x="6525287" y="2690047"/>
            <a:ext cx="1490133" cy="7580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玫瑰草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DE633-E016-0E71-2E1E-8D78E2A08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31830C-86C7-5778-8C48-618DE316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149" y="833835"/>
            <a:ext cx="8149344" cy="776371"/>
          </a:xfrm>
        </p:spPr>
        <p:txBody>
          <a:bodyPr>
            <a:normAutofit/>
          </a:bodyPr>
          <a:lstStyle/>
          <a:p>
            <a:r>
              <a:rPr lang="en-US" altLang="zh-TW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44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</a:t>
            </a:r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相會 追蹤、回饋與檢討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4A16E5-3C0D-D877-000F-76A5D0B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22" y="2058717"/>
            <a:ext cx="402147" cy="31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2133B729-4B22-1F60-B0D0-C61CE5BD5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555" y="1809043"/>
            <a:ext cx="5215467" cy="5006624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個案感受</a:t>
            </a:r>
            <a:endParaRPr lang="en-US" altLang="zh-TW" sz="2800" b="1" i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手指黃黃硬硬的部分淡了，皮膚看起來就是比較薄而已。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使用精油我覺得滿好的，味道也舒服，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之前中藥膏有一股子味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，竟還能隨情況調整，而且芳療師一直提醒生活習慣要改善，才能避免再復發，很感謝她的好意。</a:t>
            </a:r>
          </a:p>
          <a:p>
            <a:pPr algn="l"/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F06CA153-155D-1CD1-4D6A-B6BA0B09AF4C}"/>
              </a:ext>
            </a:extLst>
          </p:cNvPr>
          <p:cNvSpPr txBox="1">
            <a:spLocks/>
          </p:cNvSpPr>
          <p:nvPr/>
        </p:nvSpPr>
        <p:spPr>
          <a:xfrm>
            <a:off x="6463243" y="1862666"/>
            <a:ext cx="4903434" cy="485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all" spc="0" normalizeH="0" baseline="0" noProof="0" dirty="0">
                <a:ln>
                  <a:noFill/>
                </a:ln>
                <a:solidFill>
                  <a:srgbClr val="2FA3EE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檢討與改進</a:t>
            </a:r>
            <a:endParaRPr kumimoji="0" lang="en-US" altLang="zh-TW" sz="2800" b="1" i="1" u="none" strike="noStrike" kern="1200" cap="all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皮膚修復需要時間，防止復發更是重中之重，革命尚未成功，同志乃需努力 。</a:t>
            </a:r>
          </a:p>
        </p:txBody>
      </p:sp>
    </p:spTree>
    <p:extLst>
      <p:ext uri="{BB962C8B-B14F-4D97-AF65-F5344CB8AC3E}">
        <p14:creationId xmlns:p14="http://schemas.microsoft.com/office/powerpoint/2010/main" val="19377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2E8C-7D6F-79AE-6BEB-F60DC48B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8BA01765-F2BD-2448-3BFE-644891E9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3" y="3296679"/>
            <a:ext cx="2554191" cy="340481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8CC1A1F-C505-3792-E221-35FDCEEA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94" y="156502"/>
            <a:ext cx="2860762" cy="419232"/>
          </a:xfrm>
        </p:spPr>
        <p:txBody>
          <a:bodyPr>
            <a:normAutofit/>
          </a:bodyPr>
          <a:lstStyle/>
          <a:p>
            <a:r>
              <a:rPr lang="en-US" altLang="zh-TW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18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</a:t>
            </a:r>
            <a:r>
              <a:rPr lang="zh-TW" altLang="en-US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CFBB6E0-ACBF-93B2-A28B-D9DE10E7EDE4}"/>
              </a:ext>
            </a:extLst>
          </p:cNvPr>
          <p:cNvSpPr txBox="1">
            <a:spLocks/>
          </p:cNvSpPr>
          <p:nvPr/>
        </p:nvSpPr>
        <p:spPr>
          <a:xfrm>
            <a:off x="3100857" y="156502"/>
            <a:ext cx="2860762" cy="41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8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nd</a:t>
            </a:r>
            <a:r>
              <a:rPr lang="zh-TW" altLang="en-US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8F38AE-C4CC-94B4-9AA9-C565AF44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5" y="665526"/>
            <a:ext cx="2516700" cy="3333206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4027D382-BE93-4255-A516-89CA00B8094A}"/>
              </a:ext>
            </a:extLst>
          </p:cNvPr>
          <p:cNvSpPr txBox="1">
            <a:spLocks/>
          </p:cNvSpPr>
          <p:nvPr/>
        </p:nvSpPr>
        <p:spPr>
          <a:xfrm>
            <a:off x="6209070" y="156502"/>
            <a:ext cx="2860762" cy="41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18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rd</a:t>
            </a:r>
            <a:r>
              <a:rPr lang="zh-TW" altLang="en-US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E25FA6DC-BF21-B223-F016-ED3C9B99654A}"/>
              </a:ext>
            </a:extLst>
          </p:cNvPr>
          <p:cNvSpPr txBox="1">
            <a:spLocks/>
          </p:cNvSpPr>
          <p:nvPr/>
        </p:nvSpPr>
        <p:spPr>
          <a:xfrm>
            <a:off x="8956703" y="156502"/>
            <a:ext cx="2860762" cy="41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18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</a:t>
            </a:r>
            <a:r>
              <a:rPr lang="zh-TW" altLang="en-US" sz="1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A6E332B-3B95-0E10-B5C5-1C1DC8D9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04" y="3296679"/>
            <a:ext cx="2500469" cy="333320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8B56F68-6369-9C0F-8502-2BAE48F8A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240" y="660029"/>
            <a:ext cx="2437233" cy="324891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6836AE5-6002-08B2-9E9B-C496A061E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565" y="3296679"/>
            <a:ext cx="2554191" cy="340481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D40C01E-8123-A926-6914-C0F8A9A99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53" y="712465"/>
            <a:ext cx="2437233" cy="324891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50E52A3-6634-7400-9A7B-F240DF63F4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355988" y="3596440"/>
            <a:ext cx="2446721" cy="326156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CEF722A-EC7A-94C7-BF9A-B7DE8C185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0427" y="670057"/>
            <a:ext cx="2532283" cy="33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0DA96-F347-31F0-9D5B-84885AEA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40067-B84B-2EE3-28CD-B733D95DA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688" y="743524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694E63-ACDC-61B5-9FA8-17204FC5A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88" y="1610206"/>
            <a:ext cx="9889067" cy="500662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https://www.cmuh.cmu.edu.tw/HealthEdus/Detail?no=4731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什麼是富貴手？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|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衛教單張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中國醫藥大學附設醫院</a:t>
            </a:r>
            <a:r>
              <a:rPr lang="en-US" altLang="zh-TW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  <a:hlinkClick r:id="rId3"/>
              </a:rPr>
              <a:t>https://www.puzih.mohw.gov.tw/?aid=509&amp;pid=86&amp;page_name=detail&amp;iid=830</a:t>
            </a:r>
            <a:endParaRPr lang="en-US" altLang="zh-TW" sz="2000" u="sng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/>
            <a:r>
              <a:rPr lang="zh-TW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富貴手</a:t>
            </a:r>
            <a:r>
              <a:rPr lang="en-US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| </a:t>
            </a:r>
            <a:r>
              <a:rPr lang="zh-TW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衛教資訊</a:t>
            </a:r>
            <a:r>
              <a:rPr lang="en-US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| </a:t>
            </a:r>
            <a:r>
              <a:rPr lang="zh-TW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便民服務</a:t>
            </a:r>
            <a:r>
              <a:rPr lang="en-US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zh-TW" altLang="zh-TW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衛生福利部朴子醫院</a:t>
            </a:r>
          </a:p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https://www.cch.org.tw/edm_3.aspx?Id=462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不想要的富貴～關於富貴手的二三事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彰化基督教醫院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https://www1.cgmh.org.tw/intr/intr1/c1380/contents/7-1.htm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什麼是富貴手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李士虹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長庚醫療財團法人全球資訊網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https://www.auh.org.tw/NewsInfo/HealthEducationInfo?docid=46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如何預防富貴手？亞洲大學附屬醫院</a:t>
            </a:r>
          </a:p>
        </p:txBody>
      </p:sp>
    </p:spTree>
    <p:extLst>
      <p:ext uri="{BB962C8B-B14F-4D97-AF65-F5344CB8AC3E}">
        <p14:creationId xmlns:p14="http://schemas.microsoft.com/office/powerpoint/2010/main" val="396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BCAE1-85DA-406E-8753-11FB61E2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6901C-0770-C57F-AB08-5BBA64E4A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710" y="679895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個案資料與源由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BF0692-68B3-60C4-BE63-66279A40D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92" y="1546577"/>
            <a:ext cx="8568268" cy="4910667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是個專業的會計師，中年女性，平日的性格非常嚴謹，因工作壓力大，導致她有輕微的潔癖，每次洗手都必用肥皂清潔，再加上疫情這幾年頻繁的使用酒精，導致她本來輕微的富貴手一直沒有好轉；她曾看過西醫，擦類固醇的藥膏，也看過中醫，吃中藥抹中藥膏，長期用藥已讓她的手出現了部位的硬皮。</a:t>
            </a:r>
          </a:p>
          <a:p>
            <a:pPr algn="l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因為長期反覆讓感染的地方增大，表皮脫落龜裂又疼，偶爾還超癢，但她的工作實在需要用到手部，不可避免的要常洗手；雖然她性格溫和，卻也常常覺得煩躁又無可奈何，晚上若癢起來有時還會難以入眠。</a:t>
            </a:r>
          </a:p>
          <a:p>
            <a:pPr algn="l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她本身免疫力不好，又在更年期，所以身心狀況更不好了。不過她平時生活作息還算正常，茹素，不常運動，無不良習慣。</a:t>
            </a:r>
          </a:p>
        </p:txBody>
      </p:sp>
    </p:spTree>
    <p:extLst>
      <p:ext uri="{BB962C8B-B14F-4D97-AF65-F5344CB8AC3E}">
        <p14:creationId xmlns:p14="http://schemas.microsoft.com/office/powerpoint/2010/main" val="6177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42D0B-9B9C-9404-4316-10B1417D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3321E-4E5C-5CAE-76CD-F09B31253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355" y="1086295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富貴手的成因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BFFCA9-CFDB-9491-70E6-75BBC3788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866" y="1952977"/>
            <a:ext cx="8568268" cy="4622799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貴手俗稱主婦濕疹，是一種慢性、刺激型接觸性皮膚炎，其生成原因主要有手部經常性做事或本身的膚質較為敏感，對於外來的物質，經反覆的刺激，導致手部乾燥、脫皮、龜裂、指紋消失，尤其在冬天乾燥的季節更是雪上加霜，容易加重惡化。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1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富貴手一般好發於家庭主婦、餐飲業者、醫護人員、清潔工作、美髮業者等行業。</a:t>
            </a:r>
          </a:p>
        </p:txBody>
      </p:sp>
    </p:spTree>
    <p:extLst>
      <p:ext uri="{BB962C8B-B14F-4D97-AF65-F5344CB8AC3E}">
        <p14:creationId xmlns:p14="http://schemas.microsoft.com/office/powerpoint/2010/main" val="81547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DDA5A-028B-348C-4B33-BA64668F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A77157-9A9F-F12E-9309-6E2E2B5F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133" y="191912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芳療對策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C49E1B-FD8F-A814-CECD-0068172EE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845" y="526854"/>
            <a:ext cx="2784908" cy="3728799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200" b="1" baseline="-2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3% </a:t>
            </a: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15ML</a:t>
            </a:r>
          </a:p>
          <a:p>
            <a:pPr algn="l">
              <a:spcBef>
                <a:spcPts val="0"/>
              </a:spcBef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*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一天塗抺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次，晚上塗完要戴棉手套睡覺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C89CA93D-D972-254E-C3FB-53E68A40974F}"/>
              </a:ext>
            </a:extLst>
          </p:cNvPr>
          <p:cNvSpPr/>
          <p:nvPr/>
        </p:nvSpPr>
        <p:spPr>
          <a:xfrm>
            <a:off x="4222045" y="3437466"/>
            <a:ext cx="1636888" cy="1089377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金盞花浸泡油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5ml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8AD64E27-21CF-97FD-2EC4-FCD0F3050F9C}"/>
              </a:ext>
            </a:extLst>
          </p:cNvPr>
          <p:cNvSpPr/>
          <p:nvPr/>
        </p:nvSpPr>
        <p:spPr>
          <a:xfrm>
            <a:off x="6434666" y="3482364"/>
            <a:ext cx="1636888" cy="77329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葵花油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10ml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E7743DFD-EF35-A2AC-85AE-46D47F3A09FC}"/>
              </a:ext>
            </a:extLst>
          </p:cNvPr>
          <p:cNvSpPr/>
          <p:nvPr/>
        </p:nvSpPr>
        <p:spPr>
          <a:xfrm>
            <a:off x="2852956" y="1885244"/>
            <a:ext cx="2076502" cy="88233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純正薰衣草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3D97C311-6DB6-4CA6-272C-F87EA01A499F}"/>
              </a:ext>
            </a:extLst>
          </p:cNvPr>
          <p:cNvSpPr/>
          <p:nvPr/>
        </p:nvSpPr>
        <p:spPr>
          <a:xfrm>
            <a:off x="5113865" y="2437881"/>
            <a:ext cx="1490133" cy="7468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乳香    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89A0082A-5D3B-49FE-EF5D-28C0F2B2BB40}"/>
              </a:ext>
            </a:extLst>
          </p:cNvPr>
          <p:cNvSpPr/>
          <p:nvPr/>
        </p:nvSpPr>
        <p:spPr>
          <a:xfrm>
            <a:off x="7507111" y="2084343"/>
            <a:ext cx="2032000" cy="939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德國洋甘菊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B74EC29D-CBDB-348B-D175-98294DBF20F2}"/>
              </a:ext>
            </a:extLst>
          </p:cNvPr>
          <p:cNvSpPr/>
          <p:nvPr/>
        </p:nvSpPr>
        <p:spPr>
          <a:xfrm>
            <a:off x="5689600" y="1332185"/>
            <a:ext cx="1490133" cy="79846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廣藿香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3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3F185CC-BA8E-0F14-721B-0A0980A35F0E}"/>
              </a:ext>
            </a:extLst>
          </p:cNvPr>
          <p:cNvCxnSpPr>
            <a:cxnSpLocks/>
          </p:cNvCxnSpPr>
          <p:nvPr/>
        </p:nvCxnSpPr>
        <p:spPr>
          <a:xfrm>
            <a:off x="4726910" y="2437881"/>
            <a:ext cx="540000" cy="20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EAF3D87-88A7-5AA7-64C8-8C7496A316E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42756" y="2129801"/>
            <a:ext cx="191911" cy="324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3F3A9CC-4851-73F8-166D-26CCA66840B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602756" y="2767580"/>
            <a:ext cx="1062400" cy="4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11788F7-F6EB-C443-1A1E-9014BDF073A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406430" y="3183953"/>
            <a:ext cx="452502" cy="25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5E87542-5675-701C-88C9-6269441A6B84}"/>
              </a:ext>
            </a:extLst>
          </p:cNvPr>
          <p:cNvCxnSpPr>
            <a:cxnSpLocks/>
          </p:cNvCxnSpPr>
          <p:nvPr/>
        </p:nvCxnSpPr>
        <p:spPr>
          <a:xfrm flipH="1" flipV="1">
            <a:off x="6338711" y="3104444"/>
            <a:ext cx="795245" cy="38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朵形 25">
            <a:extLst>
              <a:ext uri="{FF2B5EF4-FFF2-40B4-BE49-F238E27FC236}">
                <a16:creationId xmlns:a16="http://schemas.microsoft.com/office/drawing/2014/main" id="{56755054-38AA-3177-F7E0-341ED0D13E69}"/>
              </a:ext>
            </a:extLst>
          </p:cNvPr>
          <p:cNvSpPr/>
          <p:nvPr/>
        </p:nvSpPr>
        <p:spPr>
          <a:xfrm>
            <a:off x="7713448" y="997148"/>
            <a:ext cx="1490133" cy="77637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岩玫瑰 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9C307EEE-E513-9FE2-579A-0ED0A4AB52D7}"/>
              </a:ext>
            </a:extLst>
          </p:cNvPr>
          <p:cNvCxnSpPr/>
          <p:nvPr/>
        </p:nvCxnSpPr>
        <p:spPr>
          <a:xfrm flipH="1">
            <a:off x="6530614" y="1604322"/>
            <a:ext cx="1260000" cy="97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副標題 2">
            <a:extLst>
              <a:ext uri="{FF2B5EF4-FFF2-40B4-BE49-F238E27FC236}">
                <a16:creationId xmlns:a16="http://schemas.microsoft.com/office/drawing/2014/main" id="{29D5F90E-13AE-7B0E-2181-643BC300B461}"/>
              </a:ext>
            </a:extLst>
          </p:cNvPr>
          <p:cNvSpPr txBox="1">
            <a:spLocks/>
          </p:cNvSpPr>
          <p:nvPr/>
        </p:nvSpPr>
        <p:spPr>
          <a:xfrm>
            <a:off x="926002" y="4158542"/>
            <a:ext cx="7879644" cy="214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照護建議</a:t>
            </a:r>
            <a:r>
              <a:rPr lang="zh-TW" altLang="zh-TW" sz="2400" dirty="0">
                <a:effectLst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effectLst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/>
            <a:r>
              <a:rPr lang="en-US" altLang="zh-TW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1. </a:t>
            </a:r>
            <a:r>
              <a:rPr lang="zh-TW" altLang="en-US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碰水的場合要戴防水手套，因個案有手汗的問題，裡面需加一層棉紗手套。</a:t>
            </a:r>
          </a:p>
          <a:p>
            <a:pPr algn="l"/>
            <a:r>
              <a:rPr lang="en-US" altLang="zh-TW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2. </a:t>
            </a:r>
            <a:r>
              <a:rPr lang="zh-TW" altLang="en-US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不要用手直接去接觸清潔用品。</a:t>
            </a:r>
          </a:p>
          <a:p>
            <a:pPr algn="l"/>
            <a:r>
              <a:rPr lang="en-US" altLang="zh-TW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3. </a:t>
            </a:r>
            <a:r>
              <a:rPr lang="zh-TW" altLang="en-US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使用溫水洗手，儘量不要使用肥皂，洗完手後馬上要把手擦乾。</a:t>
            </a:r>
          </a:p>
          <a:p>
            <a:pPr algn="l"/>
            <a:r>
              <a:rPr lang="en-US" altLang="zh-TW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4. </a:t>
            </a:r>
            <a:r>
              <a:rPr lang="zh-TW" altLang="en-US" sz="1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如果碰到水，擦乾後要馬上塗護手膏或精油配方。</a:t>
            </a:r>
          </a:p>
        </p:txBody>
      </p:sp>
    </p:spTree>
    <p:extLst>
      <p:ext uri="{BB962C8B-B14F-4D97-AF65-F5344CB8AC3E}">
        <p14:creationId xmlns:p14="http://schemas.microsoft.com/office/powerpoint/2010/main" val="423402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57C4C-A71A-4F8B-60AA-6A4A3402B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1BFB8-A31A-8821-FCCB-C7F6B83B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149" y="833835"/>
            <a:ext cx="8149344" cy="776371"/>
          </a:xfrm>
        </p:spPr>
        <p:txBody>
          <a:bodyPr>
            <a:normAutofit/>
          </a:bodyPr>
          <a:lstStyle/>
          <a:p>
            <a:r>
              <a:rPr lang="en-US" altLang="zh-TW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4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</a:t>
            </a:r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相會 追蹤、回饋與檢討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C12F77-F410-95BC-0A0B-833C2413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86" y="2058717"/>
            <a:ext cx="321458" cy="2976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3A1643E-1957-D22F-32A5-320CF4C11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555" y="1809043"/>
            <a:ext cx="5215467" cy="5006624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個案感受</a:t>
            </a:r>
            <a:endParaRPr lang="en-US" altLang="zh-TW" sz="2800" b="1" i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一開始對精油的印象停留在增添香氣及使人心情愉悅，沒想到精油也有治療的效果。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剛開始一天擦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次，脫皮的現象有所好轉，本來發紅的地方也好了一些，龜裂也沒有再繼續擴大。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我對於香味並沒有很大的要求，這一次的味道還可以，並沒有讓人排斥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EE1A5BA-9CBA-FD1A-DF1C-9143B0D1CAA3}"/>
              </a:ext>
            </a:extLst>
          </p:cNvPr>
          <p:cNvSpPr txBox="1">
            <a:spLocks/>
          </p:cNvSpPr>
          <p:nvPr/>
        </p:nvSpPr>
        <p:spPr>
          <a:xfrm>
            <a:off x="6463243" y="1862666"/>
            <a:ext cx="4903434" cy="485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檢討與改進</a:t>
            </a:r>
            <a:endParaRPr lang="en-US" altLang="zh-TW" sz="2800" b="1" i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沒有預料到個案常洗手，所以一天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次的量不夠。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感染雖未再擴大，但原龜裂處很容易再裂開，顯示保溼不夠。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捉摸不到個案喜歡什麼味道。</a:t>
            </a:r>
          </a:p>
        </p:txBody>
      </p:sp>
    </p:spTree>
    <p:extLst>
      <p:ext uri="{BB962C8B-B14F-4D97-AF65-F5344CB8AC3E}">
        <p14:creationId xmlns:p14="http://schemas.microsoft.com/office/powerpoint/2010/main" val="140298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310CB6-0386-7E73-C40B-86F6A7EE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A7B47-940B-0EE0-8576-F3D927D3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133" y="191912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芳療對策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0D04C0-FCD8-3815-00CB-4E16E02C9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845" y="526854"/>
            <a:ext cx="2784908" cy="3728799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b="1" baseline="-2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nd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30ML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*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只要洗手就要塗抺，       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晚上塗完要戴棉手套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睡覺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72BB166F-A53A-B20A-6C26-A5E147CD2D41}"/>
              </a:ext>
            </a:extLst>
          </p:cNvPr>
          <p:cNvSpPr/>
          <p:nvPr/>
        </p:nvSpPr>
        <p:spPr>
          <a:xfrm>
            <a:off x="6242756" y="3482364"/>
            <a:ext cx="1828798" cy="77329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嬰兒乳液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30ml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57F44AA9-8967-3FE1-0619-8D91568E826D}"/>
              </a:ext>
            </a:extLst>
          </p:cNvPr>
          <p:cNvSpPr/>
          <p:nvPr/>
        </p:nvSpPr>
        <p:spPr>
          <a:xfrm>
            <a:off x="2852955" y="1773518"/>
            <a:ext cx="2153053" cy="99406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純正薰衣草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6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FE54BE12-7C0D-E4F4-C058-F9FC489E4D35}"/>
              </a:ext>
            </a:extLst>
          </p:cNvPr>
          <p:cNvSpPr/>
          <p:nvPr/>
        </p:nvSpPr>
        <p:spPr>
          <a:xfrm>
            <a:off x="5113865" y="2437881"/>
            <a:ext cx="1490133" cy="7468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乳香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6D7F0E24-352A-BE60-9D6A-ABEDFB1FD80A}"/>
              </a:ext>
            </a:extLst>
          </p:cNvPr>
          <p:cNvSpPr/>
          <p:nvPr/>
        </p:nvSpPr>
        <p:spPr>
          <a:xfrm>
            <a:off x="7507111" y="2084343"/>
            <a:ext cx="2032000" cy="939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德國洋甘菊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40C5A78E-4470-C22A-982A-E34FF3A49D82}"/>
              </a:ext>
            </a:extLst>
          </p:cNvPr>
          <p:cNvSpPr/>
          <p:nvPr/>
        </p:nvSpPr>
        <p:spPr>
          <a:xfrm>
            <a:off x="5689600" y="1191499"/>
            <a:ext cx="1490133" cy="939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廣藿香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6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57A088C-7A71-7A77-525E-190B5602B69D}"/>
              </a:ext>
            </a:extLst>
          </p:cNvPr>
          <p:cNvCxnSpPr>
            <a:cxnSpLocks/>
          </p:cNvCxnSpPr>
          <p:nvPr/>
        </p:nvCxnSpPr>
        <p:spPr>
          <a:xfrm>
            <a:off x="4726910" y="2437881"/>
            <a:ext cx="540000" cy="20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92838C1-750D-D09F-2043-BEE62D4507B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42756" y="2129651"/>
            <a:ext cx="191911" cy="32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ABDFCE6-2868-991F-D17F-155EA043E8C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602756" y="2767580"/>
            <a:ext cx="1062400" cy="4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053D2887-CF98-F070-A921-47A5064385D5}"/>
              </a:ext>
            </a:extLst>
          </p:cNvPr>
          <p:cNvCxnSpPr>
            <a:cxnSpLocks/>
          </p:cNvCxnSpPr>
          <p:nvPr/>
        </p:nvCxnSpPr>
        <p:spPr>
          <a:xfrm flipH="1" flipV="1">
            <a:off x="6338711" y="3104444"/>
            <a:ext cx="795245" cy="38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朵形 25">
            <a:extLst>
              <a:ext uri="{FF2B5EF4-FFF2-40B4-BE49-F238E27FC236}">
                <a16:creationId xmlns:a16="http://schemas.microsoft.com/office/drawing/2014/main" id="{E8A0B525-8230-1C9D-36F7-B8617BC98E6C}"/>
              </a:ext>
            </a:extLst>
          </p:cNvPr>
          <p:cNvSpPr/>
          <p:nvPr/>
        </p:nvSpPr>
        <p:spPr>
          <a:xfrm>
            <a:off x="7713448" y="997148"/>
            <a:ext cx="1490133" cy="77637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岩玫瑰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7225876-27AC-E874-7B87-0DCFC92E9435}"/>
              </a:ext>
            </a:extLst>
          </p:cNvPr>
          <p:cNvCxnSpPr/>
          <p:nvPr/>
        </p:nvCxnSpPr>
        <p:spPr>
          <a:xfrm flipH="1">
            <a:off x="6530614" y="1604322"/>
            <a:ext cx="1260000" cy="97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副標題 2">
            <a:extLst>
              <a:ext uri="{FF2B5EF4-FFF2-40B4-BE49-F238E27FC236}">
                <a16:creationId xmlns:a16="http://schemas.microsoft.com/office/drawing/2014/main" id="{7A7E8EB6-12E0-34DA-F6E2-1378B6326B8A}"/>
              </a:ext>
            </a:extLst>
          </p:cNvPr>
          <p:cNvSpPr txBox="1">
            <a:spLocks/>
          </p:cNvSpPr>
          <p:nvPr/>
        </p:nvSpPr>
        <p:spPr>
          <a:xfrm>
            <a:off x="2796511" y="3993606"/>
            <a:ext cx="7879644" cy="2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追加照護建議</a:t>
            </a:r>
            <a:r>
              <a:rPr kumimoji="0" lang="zh-TW" altLang="zh-TW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kumimoji="0" lang="en-US" altLang="zh-TW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1. 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第一期會的建議要繼續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2. 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不要常洗手</a:t>
            </a: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! 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不然就戴手套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， 洗手套就好。 </a:t>
            </a:r>
            <a:endParaRPr kumimoji="0" lang="en-US" altLang="zh-TW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3. 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要有充足的睡眠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，放鬆心情，提昇免疫力。</a:t>
            </a:r>
            <a:endParaRPr kumimoji="0" lang="en-US" altLang="zh-TW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4. 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平日至少做點簡易運動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5561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EA817-F733-7EBC-C9AD-F2FC78629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5265-8136-A03E-A20B-9CABC1BBF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149" y="833835"/>
            <a:ext cx="8149344" cy="776371"/>
          </a:xfrm>
        </p:spPr>
        <p:txBody>
          <a:bodyPr>
            <a:normAutofit/>
          </a:bodyPr>
          <a:lstStyle/>
          <a:p>
            <a:r>
              <a:rPr lang="en-US" altLang="zh-TW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44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nd</a:t>
            </a:r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相會 追蹤、回饋與檢討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DF83022-3B0E-CAF2-9FCA-741A8FE2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586" y="2058717"/>
            <a:ext cx="334657" cy="31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A2B4CD76-FBD1-7AD4-D5A4-0D25C101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555" y="1809043"/>
            <a:ext cx="5215467" cy="5006624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個案感受</a:t>
            </a:r>
            <a:endParaRPr lang="en-US" altLang="zh-TW" sz="2800" b="1" i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每次洗完手就擦精油乳液，發紅的地方漸漸淡了，沒有再脫皮，龜裂也沒有再繼續了。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如果痛或癢時，趕快擦也有很好的止痛止癢。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我不喜歡花香味，水果還是樹木的味道可以試試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FB7AE4F-0881-5774-0F93-B8B53B87F030}"/>
              </a:ext>
            </a:extLst>
          </p:cNvPr>
          <p:cNvSpPr txBox="1">
            <a:spLocks/>
          </p:cNvSpPr>
          <p:nvPr/>
        </p:nvSpPr>
        <p:spPr>
          <a:xfrm>
            <a:off x="6463243" y="1862666"/>
            <a:ext cx="4903434" cy="485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all" spc="0" normalizeH="0" baseline="0" noProof="0" dirty="0">
                <a:ln>
                  <a:noFill/>
                </a:ln>
                <a:solidFill>
                  <a:srgbClr val="2FA3EE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檢討與改進</a:t>
            </a:r>
            <a:endParaRPr kumimoji="0" lang="en-US" altLang="zh-TW" sz="2800" b="1" i="1" u="none" strike="noStrike" kern="1200" cap="all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發現個案因為工作常外出，會忘記帶精油乳液，所以要求她分裝小盒帶出去。</a:t>
            </a:r>
            <a:endParaRPr kumimoji="0" lang="en-US" altLang="zh-TW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想要將皮脂膜修復，將原龜裂處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治癒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，要再加強保溼。</a:t>
            </a:r>
            <a:endParaRPr kumimoji="0" lang="en-US" altLang="zh-TW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試著加入萊姆精油吧。</a:t>
            </a:r>
          </a:p>
        </p:txBody>
      </p:sp>
    </p:spTree>
    <p:extLst>
      <p:ext uri="{BB962C8B-B14F-4D97-AF65-F5344CB8AC3E}">
        <p14:creationId xmlns:p14="http://schemas.microsoft.com/office/powerpoint/2010/main" val="26148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7BED7-4498-8BD4-C7D5-C15359D6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3D8637-3D12-054D-86EB-55E246914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133" y="191912"/>
            <a:ext cx="8149344" cy="776371"/>
          </a:xfrm>
        </p:spPr>
        <p:txBody>
          <a:bodyPr>
            <a:normAutofit/>
          </a:bodyPr>
          <a:lstStyle/>
          <a:p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芳療對策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15B8C01-E578-6325-3171-B51D000DA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845" y="526854"/>
            <a:ext cx="2784908" cy="3728799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baseline="-2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rd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期會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60ML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*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只要洗手就要塗抺，       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晚上塗完要戴棉手套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睡覺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5980A2FA-617F-83F8-208C-2858C94A1C5E}"/>
              </a:ext>
            </a:extLst>
          </p:cNvPr>
          <p:cNvSpPr/>
          <p:nvPr/>
        </p:nvSpPr>
        <p:spPr>
          <a:xfrm>
            <a:off x="4222045" y="3437466"/>
            <a:ext cx="1636888" cy="1089377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金盞花浸泡油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5ml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6EFA5436-8D96-C274-DEE3-B32589DED3D5}"/>
              </a:ext>
            </a:extLst>
          </p:cNvPr>
          <p:cNvSpPr/>
          <p:nvPr/>
        </p:nvSpPr>
        <p:spPr>
          <a:xfrm>
            <a:off x="6434666" y="3482364"/>
            <a:ext cx="2032000" cy="77329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乳油木果子 </a:t>
            </a:r>
            <a:r>
              <a:rPr lang="en-US" altLang="zh-TW" kern="1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55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ml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AC3C3446-BD79-69F6-46C0-E1659286DA7D}"/>
              </a:ext>
            </a:extLst>
          </p:cNvPr>
          <p:cNvSpPr/>
          <p:nvPr/>
        </p:nvSpPr>
        <p:spPr>
          <a:xfrm>
            <a:off x="3081868" y="1699171"/>
            <a:ext cx="2031997" cy="1068409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純正薰衣草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0236F68B-622E-9AB2-8C28-9A0D148848A1}"/>
              </a:ext>
            </a:extLst>
          </p:cNvPr>
          <p:cNvSpPr/>
          <p:nvPr/>
        </p:nvSpPr>
        <p:spPr>
          <a:xfrm>
            <a:off x="5113865" y="2437881"/>
            <a:ext cx="1490133" cy="74686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乳香    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CF45227B-3569-4369-310B-9061350BD64F}"/>
              </a:ext>
            </a:extLst>
          </p:cNvPr>
          <p:cNvSpPr/>
          <p:nvPr/>
        </p:nvSpPr>
        <p:spPr>
          <a:xfrm>
            <a:off x="7507111" y="2084343"/>
            <a:ext cx="2032000" cy="939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德國洋甘菊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05A14B28-6C5D-D18F-BB24-4E98CBB2EAB1}"/>
              </a:ext>
            </a:extLst>
          </p:cNvPr>
          <p:cNvSpPr/>
          <p:nvPr/>
        </p:nvSpPr>
        <p:spPr>
          <a:xfrm>
            <a:off x="5689600" y="1260495"/>
            <a:ext cx="1490133" cy="8701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廣藿香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10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1371271-F8FC-DBD1-DA23-C2DA1347877D}"/>
              </a:ext>
            </a:extLst>
          </p:cNvPr>
          <p:cNvCxnSpPr>
            <a:cxnSpLocks/>
          </p:cNvCxnSpPr>
          <p:nvPr/>
        </p:nvCxnSpPr>
        <p:spPr>
          <a:xfrm>
            <a:off x="4726910" y="2437881"/>
            <a:ext cx="540000" cy="20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78A4B54-B3F0-16F1-5F27-1E90E360F57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42756" y="2129724"/>
            <a:ext cx="191911" cy="324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E4B2740D-9F57-2762-65EC-A4CD57CD86B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602756" y="2767580"/>
            <a:ext cx="1062400" cy="4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0378D80-A15C-D588-E35C-3FD5D9C9D8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406430" y="3183953"/>
            <a:ext cx="452502" cy="25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9789496-2C6D-7C24-4CD6-FF2B9F6CD09C}"/>
              </a:ext>
            </a:extLst>
          </p:cNvPr>
          <p:cNvCxnSpPr>
            <a:cxnSpLocks/>
          </p:cNvCxnSpPr>
          <p:nvPr/>
        </p:nvCxnSpPr>
        <p:spPr>
          <a:xfrm flipH="1" flipV="1">
            <a:off x="6338711" y="3104444"/>
            <a:ext cx="795245" cy="38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朵形 25">
            <a:extLst>
              <a:ext uri="{FF2B5EF4-FFF2-40B4-BE49-F238E27FC236}">
                <a16:creationId xmlns:a16="http://schemas.microsoft.com/office/drawing/2014/main" id="{F92FAA82-A8F9-10C3-C7DC-93E6918D3107}"/>
              </a:ext>
            </a:extLst>
          </p:cNvPr>
          <p:cNvSpPr/>
          <p:nvPr/>
        </p:nvSpPr>
        <p:spPr>
          <a:xfrm>
            <a:off x="7713448" y="997148"/>
            <a:ext cx="1490133" cy="77637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岩玫瑰 </a:t>
            </a: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2D301B11-959E-0AE7-BF54-AE73F2227D25}"/>
              </a:ext>
            </a:extLst>
          </p:cNvPr>
          <p:cNvCxnSpPr/>
          <p:nvPr/>
        </p:nvCxnSpPr>
        <p:spPr>
          <a:xfrm flipH="1">
            <a:off x="6530614" y="1604322"/>
            <a:ext cx="1260000" cy="97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副標題 2">
            <a:extLst>
              <a:ext uri="{FF2B5EF4-FFF2-40B4-BE49-F238E27FC236}">
                <a16:creationId xmlns:a16="http://schemas.microsoft.com/office/drawing/2014/main" id="{C84D36E4-ADE5-988A-5B80-F45BDF32FB65}"/>
              </a:ext>
            </a:extLst>
          </p:cNvPr>
          <p:cNvSpPr txBox="1">
            <a:spLocks/>
          </p:cNvSpPr>
          <p:nvPr/>
        </p:nvSpPr>
        <p:spPr>
          <a:xfrm>
            <a:off x="3773626" y="4669366"/>
            <a:ext cx="7879644" cy="214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追加照護建議</a:t>
            </a:r>
            <a:r>
              <a:rPr kumimoji="0" lang="zh-TW" altLang="zh-TW" sz="24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endParaRPr kumimoji="0" lang="en-US" altLang="zh-TW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第一</a:t>
            </a:r>
            <a:r>
              <a:rPr lang="en-US" altLang="zh-TW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&amp;</a:t>
            </a:r>
            <a:r>
              <a:rPr lang="zh-TW" altLang="en-US" sz="18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二期會的建議要繼續執行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2. </a:t>
            </a:r>
            <a:r>
              <a:rPr kumimoji="0" lang="zh-TW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不可以懶惰。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雲朵形 5">
            <a:extLst>
              <a:ext uri="{FF2B5EF4-FFF2-40B4-BE49-F238E27FC236}">
                <a16:creationId xmlns:a16="http://schemas.microsoft.com/office/drawing/2014/main" id="{50FA08A8-4674-685C-45BD-6C549F031179}"/>
              </a:ext>
            </a:extLst>
          </p:cNvPr>
          <p:cNvSpPr/>
          <p:nvPr/>
        </p:nvSpPr>
        <p:spPr>
          <a:xfrm>
            <a:off x="6355188" y="2761073"/>
            <a:ext cx="1490133" cy="7580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萊姆</a:t>
            </a: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滴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1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A6DE8-0F9A-2E42-8503-5C378D439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F63488-EAC2-7E59-6FBB-25EA2359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149" y="833835"/>
            <a:ext cx="8149344" cy="776371"/>
          </a:xfrm>
        </p:spPr>
        <p:txBody>
          <a:bodyPr>
            <a:normAutofit/>
          </a:bodyPr>
          <a:lstStyle/>
          <a:p>
            <a:r>
              <a:rPr lang="en-US" altLang="zh-TW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400" b="1" i="1" baseline="-25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rd</a:t>
            </a:r>
            <a:r>
              <a:rPr lang="zh-TW" altLang="en-US" sz="44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相會 追蹤、回饋與檢討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D0FF9A0-88E9-C22F-D8F0-29C19C69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22" y="2058717"/>
            <a:ext cx="288221" cy="313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D4FC672-BFDE-3BAD-55D8-F8E65A02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555" y="1809043"/>
            <a:ext cx="5215467" cy="5006624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i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個案感受</a:t>
            </a:r>
            <a:endParaRPr lang="en-US" altLang="zh-TW" sz="2800" b="1" i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現在精油變成膏狀，留在皮膚的時間比較久一點，感覺還滿保溼的。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手指沒有發紅及脫皮了，但是黃黃硬硬的部分就浮出來了，之前姆指的龜裂比較嚴重，所以表面看起來還是少了幾層皮的樣子。</a:t>
            </a: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味道比之前沒有差多少，還可以接受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66F430C-9463-7D63-2C92-FAB8806AC936}"/>
              </a:ext>
            </a:extLst>
          </p:cNvPr>
          <p:cNvSpPr txBox="1">
            <a:spLocks/>
          </p:cNvSpPr>
          <p:nvPr/>
        </p:nvSpPr>
        <p:spPr>
          <a:xfrm>
            <a:off x="6463243" y="1862666"/>
            <a:ext cx="4903434" cy="485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all" spc="0" normalizeH="0" baseline="0" noProof="0" dirty="0">
                <a:ln>
                  <a:noFill/>
                </a:ln>
                <a:solidFill>
                  <a:srgbClr val="2FA3EE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檢討與改進</a:t>
            </a:r>
            <a:endParaRPr kumimoji="0" lang="en-US" altLang="zh-TW" sz="2800" b="1" i="1" u="none" strike="noStrike" kern="1200" cap="all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表面黃色的硬皮，需要點時間修復，所以這次讓個案抺了比較久，很害怕她會不勤勞。</a:t>
            </a:r>
            <a:endParaRPr kumimoji="0" lang="en-US" altLang="zh-TW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*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味道</a:t>
            </a: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-_-///</a:t>
            </a:r>
            <a:r>
              <a:rPr kumimoji="0" lang="zh-TW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，即然無感，那就換玫瑰草試試，殺菌保溼還甜美。</a:t>
            </a:r>
          </a:p>
        </p:txBody>
      </p:sp>
    </p:spTree>
    <p:extLst>
      <p:ext uri="{BB962C8B-B14F-4D97-AF65-F5344CB8AC3E}">
        <p14:creationId xmlns:p14="http://schemas.microsoft.com/office/powerpoint/2010/main" val="4274940551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1034</TotalTime>
  <Words>1398</Words>
  <Application>Microsoft Office PowerPoint</Application>
  <PresentationFormat>寬螢幕</PresentationFormat>
  <Paragraphs>136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Tw Cen MT</vt:lpstr>
      <vt:lpstr>小水滴</vt:lpstr>
      <vt:lpstr>富貴手</vt:lpstr>
      <vt:lpstr>個案資料與源由</vt:lpstr>
      <vt:lpstr>富貴手的成因</vt:lpstr>
      <vt:lpstr>芳療對策</vt:lpstr>
      <vt:lpstr>1st相會 追蹤、回饋與檢討</vt:lpstr>
      <vt:lpstr>芳療對策</vt:lpstr>
      <vt:lpstr>2nd相會 追蹤、回饋與檢討</vt:lpstr>
      <vt:lpstr>芳療對策</vt:lpstr>
      <vt:lpstr>3rd相會 追蹤、回饋與檢討</vt:lpstr>
      <vt:lpstr>芳療對策</vt:lpstr>
      <vt:lpstr>4th相會 追蹤、回饋與檢討</vt:lpstr>
      <vt:lpstr>1st期會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櫻 秀</dc:creator>
  <cp:lastModifiedBy>櫻 秀</cp:lastModifiedBy>
  <cp:revision>37</cp:revision>
  <dcterms:created xsi:type="dcterms:W3CDTF">2024-11-12T14:04:27Z</dcterms:created>
  <dcterms:modified xsi:type="dcterms:W3CDTF">2024-11-25T02:12:50Z</dcterms:modified>
</cp:coreProperties>
</file>