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8"/>
  </p:notesMasterIdLst>
  <p:sldIdLst>
    <p:sldId id="256" r:id="rId2"/>
    <p:sldId id="259" r:id="rId3"/>
    <p:sldId id="258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8" r:id="rId12"/>
    <p:sldId id="270" r:id="rId13"/>
    <p:sldId id="271" r:id="rId14"/>
    <p:sldId id="269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856DA-E205-41AF-B02B-F4F3DFE11CB1}" type="datetimeFigureOut">
              <a:rPr lang="zh-TW" altLang="en-US" smtClean="0"/>
              <a:t>2024/8/30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5A646-12F1-4DAF-BDB9-6BF9F9304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80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5A646-12F1-4DAF-BDB9-6BF9F9304F9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5A646-12F1-4DAF-BDB9-6BF9F9304F9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42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91AF351-13E5-43C6-A513-ACAAEA58A954}" type="datetimeFigureOut">
              <a:rPr lang="zh-TW" altLang="en-US" smtClean="0"/>
              <a:t>2024/8/30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FDFFD5-30CC-49FF-8928-91ECE50FE0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78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351-13E5-43C6-A513-ACAAEA58A954}" type="datetimeFigureOut">
              <a:rPr lang="zh-TW" altLang="en-US" smtClean="0"/>
              <a:t>2024/8/30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FFD5-30CC-49FF-8928-91ECE50FE0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10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351-13E5-43C6-A513-ACAAEA58A954}" type="datetimeFigureOut">
              <a:rPr lang="zh-TW" altLang="en-US" smtClean="0"/>
              <a:t>2024/8/30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FFD5-30CC-49FF-8928-91ECE50FE0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55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351-13E5-43C6-A513-ACAAEA58A954}" type="datetimeFigureOut">
              <a:rPr lang="zh-TW" altLang="en-US" smtClean="0"/>
              <a:t>2024/8/30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FFD5-30CC-49FF-8928-91ECE50FE0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19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91AF351-13E5-43C6-A513-ACAAEA58A954}" type="datetimeFigureOut">
              <a:rPr lang="zh-TW" altLang="en-US" smtClean="0"/>
              <a:t>2024/8/30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4FDFFD5-30CC-49FF-8928-91ECE50FE0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909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351-13E5-43C6-A513-ACAAEA58A954}" type="datetimeFigureOut">
              <a:rPr lang="zh-TW" altLang="en-US" smtClean="0"/>
              <a:t>2024/8/30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FFD5-30CC-49FF-8928-91ECE50FE0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3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351-13E5-43C6-A513-ACAAEA58A954}" type="datetimeFigureOut">
              <a:rPr lang="zh-TW" altLang="en-US" smtClean="0"/>
              <a:t>2024/8/30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FFD5-30CC-49FF-8928-91ECE50FE0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12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351-13E5-43C6-A513-ACAAEA58A954}" type="datetimeFigureOut">
              <a:rPr lang="zh-TW" altLang="en-US" smtClean="0"/>
              <a:t>2024/8/30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FFD5-30CC-49FF-8928-91ECE50FE0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97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351-13E5-43C6-A513-ACAAEA58A954}" type="datetimeFigureOut">
              <a:rPr lang="zh-TW" altLang="en-US" smtClean="0"/>
              <a:t>2024/8/30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FFD5-30CC-49FF-8928-91ECE50FE0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88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351-13E5-43C6-A513-ACAAEA58A954}" type="datetimeFigureOut">
              <a:rPr lang="zh-TW" altLang="en-US" smtClean="0"/>
              <a:t>2024/8/30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FDFFD5-30CC-49FF-8928-91ECE50FE0B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635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91AF351-13E5-43C6-A513-ACAAEA58A954}" type="datetimeFigureOut">
              <a:rPr lang="zh-TW" altLang="en-US" smtClean="0"/>
              <a:t>2024/8/30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FDFFD5-30CC-49FF-8928-91ECE50FE0B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56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1AF351-13E5-43C6-A513-ACAAEA58A954}" type="datetimeFigureOut">
              <a:rPr lang="zh-TW" altLang="en-US" smtClean="0"/>
              <a:t>2024/8/30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FDFFD5-30CC-49FF-8928-91ECE50FE0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46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5032C9-FA28-33FF-470E-D9F1C97D2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573" y="2175938"/>
            <a:ext cx="8266854" cy="1329651"/>
          </a:xfrm>
        </p:spPr>
        <p:txBody>
          <a:bodyPr/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香氣發表會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6E6650A-1FF4-4A22-FC53-FC1ADCF15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2290" y="3828622"/>
            <a:ext cx="8567420" cy="905938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</a:rPr>
              <a:t>芳療改善長期鼻竇炎以及睡眠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E9AEF9A-94B3-5620-7127-A97CDFFE4443}"/>
              </a:ext>
            </a:extLst>
          </p:cNvPr>
          <p:cNvSpPr txBox="1"/>
          <p:nvPr/>
        </p:nvSpPr>
        <p:spPr>
          <a:xfrm>
            <a:off x="8302656" y="4872926"/>
            <a:ext cx="249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104</a:t>
            </a:r>
            <a:r>
              <a: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期</a:t>
            </a:r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張瀞文</a:t>
            </a:r>
            <a:endParaRPr lang="en-US" altLang="zh-TW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4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D7C003-E34C-8EC7-B2FC-16BC0400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457536"/>
            <a:ext cx="9622971" cy="794320"/>
          </a:xfrm>
        </p:spPr>
        <p:txBody>
          <a:bodyPr>
            <a:normAutofit/>
          </a:bodyPr>
          <a:lstStyle/>
          <a:p>
            <a:r>
              <a:rPr lang="zh-TW" altLang="en-US" dirty="0"/>
              <a:t>芳療措施</a:t>
            </a:r>
            <a:r>
              <a:rPr lang="en-US" altLang="zh-TW" dirty="0"/>
              <a:t>-</a:t>
            </a:r>
            <a:r>
              <a:rPr lang="zh-TW" altLang="en-US" dirty="0"/>
              <a:t>第</a:t>
            </a:r>
            <a:r>
              <a:rPr lang="en-US" altLang="zh-TW" dirty="0"/>
              <a:t>1</a:t>
            </a:r>
            <a:r>
              <a:rPr lang="zh-TW" altLang="en-US" dirty="0"/>
              <a:t>次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AD04165-1450-F903-EB76-8AFD8E65E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3" y="1251856"/>
            <a:ext cx="10058400" cy="3931920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使用方法</a:t>
            </a:r>
            <a:r>
              <a:rPr lang="en-US" altLang="zh-TW" sz="2000" dirty="0"/>
              <a:t>: </a:t>
            </a:r>
            <a:r>
              <a:rPr lang="zh-TW" altLang="en-US" sz="2000" dirty="0"/>
              <a:t>每天早中晚至少</a:t>
            </a:r>
            <a:r>
              <a:rPr lang="en-US" altLang="zh-TW" sz="2000" dirty="0"/>
              <a:t>3</a:t>
            </a:r>
            <a:r>
              <a:rPr lang="zh-TW" altLang="en-US" sz="2000" dirty="0"/>
              <a:t>次擦按摩油在</a:t>
            </a:r>
            <a:endParaRPr lang="en-US" altLang="zh-TW" sz="2000" dirty="0"/>
          </a:p>
          <a:p>
            <a:r>
              <a:rPr lang="zh-TW" altLang="en-US" sz="2000" dirty="0"/>
              <a:t>喉嚨</a:t>
            </a:r>
            <a:r>
              <a:rPr lang="en-US" altLang="zh-TW" sz="2000" dirty="0"/>
              <a:t>,</a:t>
            </a:r>
            <a:r>
              <a:rPr lang="zh-TW" altLang="en-US" sz="2000" dirty="0"/>
              <a:t> 胸</a:t>
            </a:r>
            <a:r>
              <a:rPr lang="en-US" altLang="zh-TW" sz="2000" dirty="0"/>
              <a:t>, </a:t>
            </a:r>
            <a:r>
              <a:rPr lang="zh-TW" altLang="en-US" sz="2000" dirty="0"/>
              <a:t>脊椎</a:t>
            </a:r>
            <a:r>
              <a:rPr lang="en-US" altLang="zh-TW" sz="2000" dirty="0"/>
              <a:t>,</a:t>
            </a:r>
            <a:r>
              <a:rPr lang="zh-TW" altLang="en-US" sz="2000" dirty="0"/>
              <a:t> 腳底</a:t>
            </a:r>
            <a:r>
              <a:rPr lang="en-US" altLang="zh-TW" sz="2000" dirty="0"/>
              <a:t>,</a:t>
            </a:r>
            <a:r>
              <a:rPr lang="zh-TW" altLang="en-US" sz="2000" dirty="0"/>
              <a:t> 加強按壓檀中穴</a:t>
            </a:r>
            <a:r>
              <a:rPr lang="en-US" altLang="zh-TW" sz="2000" dirty="0"/>
              <a:t>,</a:t>
            </a:r>
            <a:r>
              <a:rPr lang="zh-TW" altLang="en-US" sz="2000" dirty="0"/>
              <a:t> 可排痰還能提升免疫力</a:t>
            </a:r>
            <a:endParaRPr lang="en-US" altLang="zh-TW" sz="2000" dirty="0"/>
          </a:p>
          <a:p>
            <a:r>
              <a:rPr lang="zh-TW" altLang="en-US" sz="2000" dirty="0"/>
              <a:t>另外</a:t>
            </a:r>
            <a:r>
              <a:rPr lang="en-US" altLang="zh-TW" sz="2000" dirty="0"/>
              <a:t>, </a:t>
            </a:r>
            <a:r>
              <a:rPr lang="zh-TW" altLang="en-US" sz="2000" dirty="0"/>
              <a:t>分裝出</a:t>
            </a:r>
            <a:r>
              <a:rPr lang="en-US" altLang="zh-TW" sz="2000" dirty="0"/>
              <a:t>5ml</a:t>
            </a:r>
            <a:r>
              <a:rPr lang="zh-TW" altLang="en-US" sz="2000" dirty="0"/>
              <a:t>放在滾珠瓶擦在鼻竇處</a:t>
            </a:r>
            <a:r>
              <a:rPr lang="en-US" altLang="zh-TW" sz="2000" dirty="0"/>
              <a:t>, </a:t>
            </a:r>
            <a:r>
              <a:rPr lang="zh-TW" altLang="en-US" sz="2000" dirty="0"/>
              <a:t>鼻翼兩側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3EAE268-C85B-BE9E-DA4C-E2D79BE7B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222237"/>
              </p:ext>
            </p:extLst>
          </p:nvPr>
        </p:nvGraphicFramePr>
        <p:xfrm>
          <a:off x="957943" y="2449286"/>
          <a:ext cx="10798627" cy="4125686"/>
        </p:xfrm>
        <a:graphic>
          <a:graphicData uri="http://schemas.openxmlformats.org/drawingml/2006/table">
            <a:tbl>
              <a:tblPr/>
              <a:tblGrid>
                <a:gridCol w="1205672">
                  <a:extLst>
                    <a:ext uri="{9D8B030D-6E8A-4147-A177-3AD203B41FA5}">
                      <a16:colId xmlns:a16="http://schemas.microsoft.com/office/drawing/2014/main" val="616610212"/>
                    </a:ext>
                  </a:extLst>
                </a:gridCol>
                <a:gridCol w="1485248">
                  <a:extLst>
                    <a:ext uri="{9D8B030D-6E8A-4147-A177-3AD203B41FA5}">
                      <a16:colId xmlns:a16="http://schemas.microsoft.com/office/drawing/2014/main" val="2951737227"/>
                    </a:ext>
                  </a:extLst>
                </a:gridCol>
                <a:gridCol w="1520195">
                  <a:extLst>
                    <a:ext uri="{9D8B030D-6E8A-4147-A177-3AD203B41FA5}">
                      <a16:colId xmlns:a16="http://schemas.microsoft.com/office/drawing/2014/main" val="3186695990"/>
                    </a:ext>
                  </a:extLst>
                </a:gridCol>
                <a:gridCol w="559152">
                  <a:extLst>
                    <a:ext uri="{9D8B030D-6E8A-4147-A177-3AD203B41FA5}">
                      <a16:colId xmlns:a16="http://schemas.microsoft.com/office/drawing/2014/main" val="239117338"/>
                    </a:ext>
                  </a:extLst>
                </a:gridCol>
                <a:gridCol w="3319967">
                  <a:extLst>
                    <a:ext uri="{9D8B030D-6E8A-4147-A177-3AD203B41FA5}">
                      <a16:colId xmlns:a16="http://schemas.microsoft.com/office/drawing/2014/main" val="2307493"/>
                    </a:ext>
                  </a:extLst>
                </a:gridCol>
                <a:gridCol w="2708393">
                  <a:extLst>
                    <a:ext uri="{9D8B030D-6E8A-4147-A177-3AD203B41FA5}">
                      <a16:colId xmlns:a16="http://schemas.microsoft.com/office/drawing/2014/main" val="1614698811"/>
                    </a:ext>
                  </a:extLst>
                </a:gridCol>
              </a:tblGrid>
              <a:tr h="6767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第一次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療程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基底油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配方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濃度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功能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個案評值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02673"/>
                  </a:ext>
                </a:extLst>
              </a:tr>
              <a:tr h="6767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2024/4/5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甜杏仁油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20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ml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歐薄荷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改善乾咳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鼻竇充血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個案沒有使用過精油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所以第一次先給予較溫和的精油</a:t>
                      </a:r>
                      <a:b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個案覺得味道很放鬆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使用一周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就有很多很濃的黃鼻涕擤出來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但晚上睡覺還是常常咳嗽跟鼻涕倒流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858379"/>
                  </a:ext>
                </a:extLst>
              </a:tr>
              <a:tr h="6767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薰衣草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安定情緒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對呼吸系統很好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961797"/>
                  </a:ext>
                </a:extLst>
              </a:tr>
              <a:tr h="6767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澳洲尤加利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改善黏膜發炎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鼻竇炎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排痰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鼻塞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302579"/>
                  </a:ext>
                </a:extLst>
              </a:tr>
              <a:tr h="6767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乳香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清肺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改善黏膜發炎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支氣管炎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736464"/>
                  </a:ext>
                </a:extLst>
              </a:tr>
              <a:tr h="74218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茶樹</a:t>
                      </a:r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抗菌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抗病毒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抗黴菌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939224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9502C5DB-69B7-D573-3022-0FE1F50E7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771" y="188752"/>
            <a:ext cx="3237139" cy="22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15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D7C003-E34C-8EC7-B2FC-16BC0400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457536"/>
            <a:ext cx="9622971" cy="794320"/>
          </a:xfrm>
        </p:spPr>
        <p:txBody>
          <a:bodyPr>
            <a:normAutofit/>
          </a:bodyPr>
          <a:lstStyle/>
          <a:p>
            <a:r>
              <a:rPr lang="zh-TW" altLang="en-US" dirty="0"/>
              <a:t>芳療措施</a:t>
            </a:r>
            <a:r>
              <a:rPr lang="en-US" altLang="zh-TW" dirty="0"/>
              <a:t>-</a:t>
            </a:r>
            <a:r>
              <a:rPr lang="zh-TW" altLang="en-US" dirty="0"/>
              <a:t>第</a:t>
            </a:r>
            <a:r>
              <a:rPr lang="en-US" altLang="zh-TW" dirty="0"/>
              <a:t>2</a:t>
            </a:r>
            <a:r>
              <a:rPr lang="zh-TW" altLang="en-US" dirty="0"/>
              <a:t>次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AD04165-1450-F903-EB76-8AFD8E65E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3" y="1251856"/>
            <a:ext cx="10058400" cy="3931920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使用方法</a:t>
            </a:r>
            <a:r>
              <a:rPr lang="en-US" altLang="zh-TW" sz="2000" dirty="0"/>
              <a:t>: </a:t>
            </a:r>
            <a:r>
              <a:rPr lang="zh-TW" altLang="en-US" sz="2000" dirty="0"/>
              <a:t>每天早中晚睡前</a:t>
            </a:r>
            <a:r>
              <a:rPr lang="en-US" altLang="zh-TW" sz="2000" dirty="0"/>
              <a:t>,</a:t>
            </a:r>
            <a:r>
              <a:rPr lang="zh-TW" altLang="en-US" sz="2000" dirty="0"/>
              <a:t>一天至少四次擦按摩油在喉嚨</a:t>
            </a:r>
            <a:r>
              <a:rPr lang="en-US" altLang="zh-TW" sz="2000" dirty="0"/>
              <a:t>,</a:t>
            </a:r>
            <a:r>
              <a:rPr lang="zh-TW" altLang="en-US" sz="2000" dirty="0"/>
              <a:t> 胸</a:t>
            </a:r>
            <a:r>
              <a:rPr lang="en-US" altLang="zh-TW" sz="2000" dirty="0"/>
              <a:t>, </a:t>
            </a:r>
            <a:r>
              <a:rPr lang="zh-TW" altLang="en-US" sz="2000" dirty="0"/>
              <a:t>脊椎</a:t>
            </a:r>
            <a:r>
              <a:rPr lang="en-US" altLang="zh-TW" sz="2000" dirty="0"/>
              <a:t>,</a:t>
            </a:r>
            <a:r>
              <a:rPr lang="zh-TW" altLang="en-US" sz="2000" dirty="0"/>
              <a:t> 腳底</a:t>
            </a:r>
            <a:r>
              <a:rPr lang="en-US" altLang="zh-TW" sz="2000" dirty="0"/>
              <a:t>,</a:t>
            </a:r>
            <a:r>
              <a:rPr lang="zh-TW" altLang="en-US" sz="2000" dirty="0"/>
              <a:t> 加強按壓檀中穴</a:t>
            </a:r>
            <a:r>
              <a:rPr lang="en-US" altLang="zh-TW" sz="2000" dirty="0"/>
              <a:t>,</a:t>
            </a:r>
            <a:r>
              <a:rPr lang="zh-TW" altLang="en-US" sz="2000" dirty="0"/>
              <a:t> 可排痰還能提升免疫力</a:t>
            </a:r>
            <a:endParaRPr lang="en-US" altLang="zh-TW" sz="2000" dirty="0"/>
          </a:p>
          <a:p>
            <a:r>
              <a:rPr lang="zh-TW" altLang="en-US" sz="2000" dirty="0"/>
              <a:t>另外</a:t>
            </a:r>
            <a:r>
              <a:rPr lang="en-US" altLang="zh-TW" sz="2000" dirty="0"/>
              <a:t>, </a:t>
            </a:r>
            <a:r>
              <a:rPr lang="zh-TW" altLang="en-US" sz="2000" dirty="0"/>
              <a:t>分裝出</a:t>
            </a:r>
            <a:r>
              <a:rPr lang="en-US" altLang="zh-TW" sz="2000" dirty="0"/>
              <a:t>5ml</a:t>
            </a:r>
            <a:r>
              <a:rPr lang="zh-TW" altLang="en-US" sz="2000" dirty="0"/>
              <a:t>放在滾珠瓶擦在鼻竇處</a:t>
            </a:r>
            <a:r>
              <a:rPr lang="en-US" altLang="zh-TW" sz="2000" dirty="0"/>
              <a:t>, </a:t>
            </a:r>
            <a:r>
              <a:rPr lang="zh-TW" altLang="en-US" sz="2000" dirty="0"/>
              <a:t>鼻翼兩側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FF72EDB-D310-EC61-863D-B2065F67E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976226"/>
              </p:ext>
            </p:extLst>
          </p:nvPr>
        </p:nvGraphicFramePr>
        <p:xfrm>
          <a:off x="756557" y="2474798"/>
          <a:ext cx="10923813" cy="3925663"/>
        </p:xfrm>
        <a:graphic>
          <a:graphicData uri="http://schemas.openxmlformats.org/drawingml/2006/table">
            <a:tbl>
              <a:tblPr/>
              <a:tblGrid>
                <a:gridCol w="1219649">
                  <a:extLst>
                    <a:ext uri="{9D8B030D-6E8A-4147-A177-3AD203B41FA5}">
                      <a16:colId xmlns:a16="http://schemas.microsoft.com/office/drawing/2014/main" val="3124659864"/>
                    </a:ext>
                  </a:extLst>
                </a:gridCol>
                <a:gridCol w="1502466">
                  <a:extLst>
                    <a:ext uri="{9D8B030D-6E8A-4147-A177-3AD203B41FA5}">
                      <a16:colId xmlns:a16="http://schemas.microsoft.com/office/drawing/2014/main" val="808656167"/>
                    </a:ext>
                  </a:extLst>
                </a:gridCol>
                <a:gridCol w="1537818">
                  <a:extLst>
                    <a:ext uri="{9D8B030D-6E8A-4147-A177-3AD203B41FA5}">
                      <a16:colId xmlns:a16="http://schemas.microsoft.com/office/drawing/2014/main" val="3324362455"/>
                    </a:ext>
                  </a:extLst>
                </a:gridCol>
                <a:gridCol w="565634">
                  <a:extLst>
                    <a:ext uri="{9D8B030D-6E8A-4147-A177-3AD203B41FA5}">
                      <a16:colId xmlns:a16="http://schemas.microsoft.com/office/drawing/2014/main" val="2722037739"/>
                    </a:ext>
                  </a:extLst>
                </a:gridCol>
                <a:gridCol w="3358454">
                  <a:extLst>
                    <a:ext uri="{9D8B030D-6E8A-4147-A177-3AD203B41FA5}">
                      <a16:colId xmlns:a16="http://schemas.microsoft.com/office/drawing/2014/main" val="2684491791"/>
                    </a:ext>
                  </a:extLst>
                </a:gridCol>
                <a:gridCol w="2739792">
                  <a:extLst>
                    <a:ext uri="{9D8B030D-6E8A-4147-A177-3AD203B41FA5}">
                      <a16:colId xmlns:a16="http://schemas.microsoft.com/office/drawing/2014/main" val="2439411810"/>
                    </a:ext>
                  </a:extLst>
                </a:gridCol>
              </a:tblGrid>
              <a:tr h="26003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第二次療程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基底油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配方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濃度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功能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個案評值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346943"/>
                  </a:ext>
                </a:extLst>
              </a:tr>
              <a:tr h="7801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2024/4/20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甜杏仁油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30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ml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藍膠尤加利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溶解黏液效果最好</a:t>
                      </a:r>
                      <a:b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因含有微量的單萜酮成分，故刺激性較高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故只使用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滴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因個案希望可以趕快看到效果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所以這次加上排痰效果很好的藍膠尤加利跟香桃木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. </a:t>
                      </a:r>
                      <a:b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使用兩周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明顯感覺喉嚨咳出的濃痰變多了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鼻涕也是擤出濃痰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有感覺到肺部比較輕鬆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本來每晚睡覺都整晚在咳嗽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根本不能睡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現在已經可以睡個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3~4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個小時再醒來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擤完鼻涕再繼續睡</a:t>
                      </a:r>
                      <a:b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b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個案很喜歡這次調的木質調香味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很放鬆很好睡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01193"/>
                  </a:ext>
                </a:extLst>
              </a:tr>
              <a:tr h="10401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香桃木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改善支氣管黏膜發炎和鼻竇炎</a:t>
                      </a:r>
                      <a:b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帶來安穩的睡眠。</a:t>
                      </a:r>
                      <a:b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對皮膚黏膜刺激性大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故也是少量使用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498787"/>
                  </a:ext>
                </a:extLst>
              </a:tr>
              <a:tr h="2600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乳香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清肺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改善黏膜發炎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支氣管炎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940737"/>
                  </a:ext>
                </a:extLst>
              </a:tr>
              <a:tr h="2600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薰衣草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安定情緒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對呼吸系統很好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959507"/>
                  </a:ext>
                </a:extLst>
              </a:tr>
              <a:tr h="28519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甜橙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心情愉悅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幫助睡眠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311696"/>
                  </a:ext>
                </a:extLst>
              </a:tr>
              <a:tr h="10401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大西洋雪松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與香桃木搭配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安定心靈消除負面情緒</a:t>
                      </a:r>
                      <a:b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溶解黏液，對於治療黏膜炎和感染都有很好的效果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108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79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D7C003-E34C-8EC7-B2FC-16BC0400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457536"/>
            <a:ext cx="9622971" cy="794320"/>
          </a:xfrm>
        </p:spPr>
        <p:txBody>
          <a:bodyPr>
            <a:normAutofit/>
          </a:bodyPr>
          <a:lstStyle/>
          <a:p>
            <a:r>
              <a:rPr lang="zh-TW" altLang="en-US" dirty="0"/>
              <a:t>芳療措施</a:t>
            </a:r>
            <a:r>
              <a:rPr lang="en-US" altLang="zh-TW" dirty="0"/>
              <a:t>-</a:t>
            </a:r>
            <a:r>
              <a:rPr lang="zh-TW" altLang="en-US" dirty="0"/>
              <a:t>第</a:t>
            </a:r>
            <a:r>
              <a:rPr lang="en-US" altLang="zh-TW" dirty="0"/>
              <a:t>3</a:t>
            </a:r>
            <a:r>
              <a:rPr lang="zh-TW" altLang="en-US" dirty="0"/>
              <a:t>次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AD04165-1450-F903-EB76-8AFD8E65E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3" y="1251856"/>
            <a:ext cx="10058400" cy="3931920"/>
          </a:xfrm>
        </p:spPr>
        <p:txBody>
          <a:bodyPr>
            <a:normAutofit/>
          </a:bodyPr>
          <a:lstStyle/>
          <a:p>
            <a:r>
              <a:rPr lang="zh-TW" altLang="en-US" dirty="0"/>
              <a:t>使用方法</a:t>
            </a:r>
            <a:r>
              <a:rPr lang="en-US" altLang="zh-TW" dirty="0"/>
              <a:t>: </a:t>
            </a:r>
            <a:r>
              <a:rPr lang="zh-TW" altLang="en-US" dirty="0"/>
              <a:t>每天早中晚睡前</a:t>
            </a:r>
            <a:r>
              <a:rPr lang="en-US" altLang="zh-TW" dirty="0"/>
              <a:t>,</a:t>
            </a:r>
            <a:r>
              <a:rPr lang="zh-TW" altLang="en-US" dirty="0"/>
              <a:t>一天至少四次擦按摩油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在喉嚨</a:t>
            </a:r>
            <a:r>
              <a:rPr lang="en-US" altLang="zh-TW" dirty="0"/>
              <a:t>,</a:t>
            </a:r>
            <a:r>
              <a:rPr lang="zh-TW" altLang="en-US" dirty="0"/>
              <a:t> 胸</a:t>
            </a:r>
            <a:r>
              <a:rPr lang="en-US" altLang="zh-TW" dirty="0"/>
              <a:t>, </a:t>
            </a:r>
            <a:r>
              <a:rPr lang="zh-TW" altLang="en-US" dirty="0"/>
              <a:t>脊椎</a:t>
            </a:r>
            <a:r>
              <a:rPr lang="en-US" altLang="zh-TW" dirty="0"/>
              <a:t>,</a:t>
            </a:r>
            <a:r>
              <a:rPr lang="zh-TW" altLang="en-US" dirty="0"/>
              <a:t> 腳底</a:t>
            </a:r>
            <a:r>
              <a:rPr lang="en-US" altLang="zh-TW" dirty="0"/>
              <a:t>,</a:t>
            </a:r>
            <a:r>
              <a:rPr lang="zh-TW" altLang="en-US" dirty="0"/>
              <a:t> 加強按壓檀中穴</a:t>
            </a:r>
            <a:r>
              <a:rPr lang="en-US" altLang="zh-TW" dirty="0"/>
              <a:t>,</a:t>
            </a:r>
            <a:r>
              <a:rPr lang="zh-TW" altLang="en-US" dirty="0"/>
              <a:t> 可排痰還能提升免疫力</a:t>
            </a:r>
            <a:endParaRPr lang="en-US" altLang="zh-TW" dirty="0"/>
          </a:p>
          <a:p>
            <a:r>
              <a:rPr lang="zh-TW" altLang="en-US" dirty="0"/>
              <a:t>另外</a:t>
            </a:r>
            <a:r>
              <a:rPr lang="en-US" altLang="zh-TW" dirty="0"/>
              <a:t>, </a:t>
            </a:r>
            <a:r>
              <a:rPr lang="zh-TW" altLang="en-US" dirty="0"/>
              <a:t>分裝出</a:t>
            </a:r>
            <a:r>
              <a:rPr lang="en-US" altLang="zh-TW" dirty="0"/>
              <a:t>5ml</a:t>
            </a:r>
            <a:r>
              <a:rPr lang="zh-TW" altLang="en-US" dirty="0"/>
              <a:t>放在滾珠瓶擦在鼻竇處</a:t>
            </a:r>
            <a:r>
              <a:rPr lang="en-US" altLang="zh-TW" dirty="0"/>
              <a:t>, </a:t>
            </a:r>
            <a:r>
              <a:rPr lang="zh-TW" altLang="en-US" dirty="0"/>
              <a:t>鼻翼兩側</a:t>
            </a:r>
            <a:endParaRPr lang="en-US" altLang="zh-TW" dirty="0"/>
          </a:p>
          <a:p>
            <a:r>
              <a:rPr lang="zh-TW" altLang="en-US" dirty="0"/>
              <a:t>個案購買了擴香機</a:t>
            </a:r>
            <a:r>
              <a:rPr lang="en-US" altLang="zh-TW" dirty="0"/>
              <a:t>,</a:t>
            </a:r>
            <a:r>
              <a:rPr lang="zh-TW" altLang="en-US" dirty="0"/>
              <a:t> 開始擴香睡覺</a:t>
            </a:r>
            <a:r>
              <a:rPr lang="en-US" altLang="zh-TW" dirty="0"/>
              <a:t>(</a:t>
            </a:r>
            <a:r>
              <a:rPr lang="zh-TW" altLang="en-US" dirty="0"/>
              <a:t>薰衣草</a:t>
            </a:r>
            <a:r>
              <a:rPr lang="en-US" altLang="zh-TW" dirty="0"/>
              <a:t>, </a:t>
            </a:r>
            <a:r>
              <a:rPr lang="zh-TW" altLang="en-US" dirty="0"/>
              <a:t>甜橙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2348A07-992C-A53E-10F0-232974C9B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242" y="584560"/>
            <a:ext cx="3874360" cy="2179327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C5DA4A60-316F-6694-0A49-57D48A2AC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32064"/>
              </p:ext>
            </p:extLst>
          </p:nvPr>
        </p:nvGraphicFramePr>
        <p:xfrm>
          <a:off x="675821" y="2763887"/>
          <a:ext cx="11156950" cy="4011954"/>
        </p:xfrm>
        <a:graphic>
          <a:graphicData uri="http://schemas.openxmlformats.org/drawingml/2006/table">
            <a:tbl>
              <a:tblPr/>
              <a:tblGrid>
                <a:gridCol w="1178912">
                  <a:extLst>
                    <a:ext uri="{9D8B030D-6E8A-4147-A177-3AD203B41FA5}">
                      <a16:colId xmlns:a16="http://schemas.microsoft.com/office/drawing/2014/main" val="3181783228"/>
                    </a:ext>
                  </a:extLst>
                </a:gridCol>
                <a:gridCol w="1452283">
                  <a:extLst>
                    <a:ext uri="{9D8B030D-6E8A-4147-A177-3AD203B41FA5}">
                      <a16:colId xmlns:a16="http://schemas.microsoft.com/office/drawing/2014/main" val="321825573"/>
                    </a:ext>
                  </a:extLst>
                </a:gridCol>
                <a:gridCol w="1486454">
                  <a:extLst>
                    <a:ext uri="{9D8B030D-6E8A-4147-A177-3AD203B41FA5}">
                      <a16:colId xmlns:a16="http://schemas.microsoft.com/office/drawing/2014/main" val="1905063813"/>
                    </a:ext>
                  </a:extLst>
                </a:gridCol>
                <a:gridCol w="546742">
                  <a:extLst>
                    <a:ext uri="{9D8B030D-6E8A-4147-A177-3AD203B41FA5}">
                      <a16:colId xmlns:a16="http://schemas.microsoft.com/office/drawing/2014/main" val="3557069587"/>
                    </a:ext>
                  </a:extLst>
                </a:gridCol>
                <a:gridCol w="3488102">
                  <a:extLst>
                    <a:ext uri="{9D8B030D-6E8A-4147-A177-3AD203B41FA5}">
                      <a16:colId xmlns:a16="http://schemas.microsoft.com/office/drawing/2014/main" val="3578208946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3818112937"/>
                    </a:ext>
                  </a:extLst>
                </a:gridCol>
              </a:tblGrid>
              <a:tr h="2931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第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次療程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基底油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配方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濃度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功能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個案評值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09595"/>
                  </a:ext>
                </a:extLst>
              </a:tr>
              <a:tr h="8794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2024/5/5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甜杏仁油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30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ml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大西洋雪松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與香桃木搭配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安定心靈消除負面情緒</a:t>
                      </a:r>
                      <a:b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溶解黏液，對於治療黏膜炎和感染都有很好的效果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個案說洗了一輩子的鼻子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吃了一輩子的愛可痰都沒有這段時間使用精油的效果好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真是太驚豔了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除了抹油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也想試看看擴香</a:t>
                      </a:r>
                      <a:b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b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我們就使用薰衣草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+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甜橙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個案已經可以從晚上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12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點直接睡到早上六點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中間不會再起床</a:t>
                      </a:r>
                      <a:b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b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鼻涕倒流的情況也改善很多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以前鼻竇會痛到受不了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一直擤鼻涕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現在鼻竇已經不會痛了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639420"/>
                  </a:ext>
                </a:extLst>
              </a:tr>
              <a:tr h="87948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香桃木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改善支氣管黏膜發炎和鼻竇炎</a:t>
                      </a:r>
                      <a:b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帶來安穩的睡眠。</a:t>
                      </a:r>
                      <a:b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對皮膚黏膜刺激性大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故也是少量使用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338290"/>
                  </a:ext>
                </a:extLst>
              </a:tr>
              <a:tr h="58632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沒藥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沒藥對呼吸道黏膜具有乾化作用</a:t>
                      </a:r>
                      <a:b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化解濃痰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清肺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251349"/>
                  </a:ext>
                </a:extLst>
              </a:tr>
              <a:tr h="29316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絲柏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4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緩和咳嗽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支氣管炎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靜脈曲張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13599"/>
                  </a:ext>
                </a:extLst>
              </a:tr>
              <a:tr h="58632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佛手柑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疏肝理氣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燥濕化痰</a:t>
                      </a:r>
                      <a:b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可安撫也能提振精神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272634"/>
                  </a:ext>
                </a:extLst>
              </a:tr>
              <a:tr h="29316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薄荷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驅蚊作用、促進血液循環、舒緩肌肉緊張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550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71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D7C003-E34C-8EC7-B2FC-16BC0400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457536"/>
            <a:ext cx="9622971" cy="794320"/>
          </a:xfrm>
        </p:spPr>
        <p:txBody>
          <a:bodyPr>
            <a:normAutofit/>
          </a:bodyPr>
          <a:lstStyle/>
          <a:p>
            <a:r>
              <a:rPr lang="zh-TW" altLang="en-US" dirty="0"/>
              <a:t>芳療措施</a:t>
            </a:r>
            <a:r>
              <a:rPr lang="en-US" altLang="zh-TW" dirty="0"/>
              <a:t>-</a:t>
            </a:r>
            <a:r>
              <a:rPr lang="zh-TW" altLang="en-US" dirty="0"/>
              <a:t>第</a:t>
            </a:r>
            <a:r>
              <a:rPr lang="en-US" altLang="zh-TW" dirty="0"/>
              <a:t>4</a:t>
            </a:r>
            <a:r>
              <a:rPr lang="zh-TW" altLang="en-US" dirty="0"/>
              <a:t>次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AD04165-1450-F903-EB76-8AFD8E65E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3" y="1251856"/>
            <a:ext cx="10058400" cy="3931920"/>
          </a:xfrm>
        </p:spPr>
        <p:txBody>
          <a:bodyPr>
            <a:normAutofit/>
          </a:bodyPr>
          <a:lstStyle/>
          <a:p>
            <a:r>
              <a:rPr lang="zh-TW" altLang="en-US" dirty="0"/>
              <a:t>使用方法</a:t>
            </a:r>
            <a:r>
              <a:rPr lang="en-US" altLang="zh-TW" dirty="0"/>
              <a:t>: </a:t>
            </a:r>
            <a:r>
              <a:rPr lang="zh-TW" altLang="en-US" dirty="0"/>
              <a:t>每天早中晚睡前</a:t>
            </a:r>
            <a:r>
              <a:rPr lang="en-US" altLang="zh-TW" dirty="0"/>
              <a:t>,</a:t>
            </a:r>
            <a:r>
              <a:rPr lang="zh-TW" altLang="en-US" dirty="0"/>
              <a:t>一天至少四次擦按摩油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在喉嚨</a:t>
            </a:r>
            <a:r>
              <a:rPr lang="en-US" altLang="zh-TW" dirty="0"/>
              <a:t>,</a:t>
            </a:r>
            <a:r>
              <a:rPr lang="zh-TW" altLang="en-US" dirty="0"/>
              <a:t> 胸</a:t>
            </a:r>
            <a:r>
              <a:rPr lang="en-US" altLang="zh-TW" dirty="0"/>
              <a:t>, </a:t>
            </a:r>
            <a:r>
              <a:rPr lang="zh-TW" altLang="en-US" dirty="0"/>
              <a:t>脊椎</a:t>
            </a:r>
            <a:r>
              <a:rPr lang="en-US" altLang="zh-TW" dirty="0"/>
              <a:t>,</a:t>
            </a:r>
            <a:r>
              <a:rPr lang="zh-TW" altLang="en-US" dirty="0"/>
              <a:t> 腳底</a:t>
            </a:r>
            <a:r>
              <a:rPr lang="en-US" altLang="zh-TW" dirty="0"/>
              <a:t>,</a:t>
            </a:r>
            <a:r>
              <a:rPr lang="zh-TW" altLang="en-US" dirty="0"/>
              <a:t> 加強按壓檀中穴</a:t>
            </a:r>
            <a:r>
              <a:rPr lang="en-US" altLang="zh-TW" dirty="0"/>
              <a:t>,</a:t>
            </a:r>
            <a:r>
              <a:rPr lang="zh-TW" altLang="en-US" dirty="0"/>
              <a:t> 可排痰還能提升免疫力</a:t>
            </a:r>
            <a:endParaRPr lang="en-US" altLang="zh-TW" dirty="0"/>
          </a:p>
          <a:p>
            <a:r>
              <a:rPr lang="zh-TW" altLang="en-US" dirty="0"/>
              <a:t>另外</a:t>
            </a:r>
            <a:r>
              <a:rPr lang="en-US" altLang="zh-TW" dirty="0"/>
              <a:t>, </a:t>
            </a:r>
            <a:r>
              <a:rPr lang="zh-TW" altLang="en-US" dirty="0"/>
              <a:t>分裝出</a:t>
            </a:r>
            <a:r>
              <a:rPr lang="en-US" altLang="zh-TW" dirty="0"/>
              <a:t>5ml</a:t>
            </a:r>
            <a:r>
              <a:rPr lang="zh-TW" altLang="en-US" dirty="0"/>
              <a:t>放在滾珠瓶擦在鼻竇處</a:t>
            </a:r>
            <a:r>
              <a:rPr lang="en-US" altLang="zh-TW" dirty="0"/>
              <a:t>, </a:t>
            </a:r>
            <a:r>
              <a:rPr lang="zh-TW" altLang="en-US" dirty="0"/>
              <a:t>鼻翼兩側</a:t>
            </a:r>
            <a:endParaRPr lang="en-US" altLang="zh-TW" dirty="0"/>
          </a:p>
          <a:p>
            <a:r>
              <a:rPr lang="zh-TW" altLang="en-US" dirty="0"/>
              <a:t>個案繼續使用擴香睡覺</a:t>
            </a:r>
            <a:r>
              <a:rPr lang="en-US" altLang="zh-TW" dirty="0"/>
              <a:t>(</a:t>
            </a:r>
            <a:r>
              <a:rPr lang="zh-TW" altLang="en-US" dirty="0"/>
              <a:t>快樂鼠尾草</a:t>
            </a:r>
            <a:r>
              <a:rPr lang="en-US" altLang="zh-TW" dirty="0"/>
              <a:t>, </a:t>
            </a:r>
            <a:r>
              <a:rPr lang="zh-TW" altLang="en-US" dirty="0"/>
              <a:t>岩蘭草</a:t>
            </a:r>
            <a:r>
              <a:rPr lang="en-US" altLang="zh-TW" dirty="0"/>
              <a:t>,</a:t>
            </a:r>
            <a:r>
              <a:rPr lang="zh-TW" altLang="en-US" dirty="0"/>
              <a:t> 薰衣草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2348A07-992C-A53E-10F0-232974C9B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242" y="584560"/>
            <a:ext cx="3874360" cy="2179327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C9C4FD1-78C5-0C54-76D6-0731B3DAF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94179"/>
              </p:ext>
            </p:extLst>
          </p:nvPr>
        </p:nvGraphicFramePr>
        <p:xfrm>
          <a:off x="464456" y="2890911"/>
          <a:ext cx="11575145" cy="3684060"/>
        </p:xfrm>
        <a:graphic>
          <a:graphicData uri="http://schemas.openxmlformats.org/drawingml/2006/table">
            <a:tbl>
              <a:tblPr/>
              <a:tblGrid>
                <a:gridCol w="1202839">
                  <a:extLst>
                    <a:ext uri="{9D8B030D-6E8A-4147-A177-3AD203B41FA5}">
                      <a16:colId xmlns:a16="http://schemas.microsoft.com/office/drawing/2014/main" val="1393991449"/>
                    </a:ext>
                  </a:extLst>
                </a:gridCol>
                <a:gridCol w="1481758">
                  <a:extLst>
                    <a:ext uri="{9D8B030D-6E8A-4147-A177-3AD203B41FA5}">
                      <a16:colId xmlns:a16="http://schemas.microsoft.com/office/drawing/2014/main" val="739333460"/>
                    </a:ext>
                  </a:extLst>
                </a:gridCol>
                <a:gridCol w="1708380">
                  <a:extLst>
                    <a:ext uri="{9D8B030D-6E8A-4147-A177-3AD203B41FA5}">
                      <a16:colId xmlns:a16="http://schemas.microsoft.com/office/drawing/2014/main" val="2043996873"/>
                    </a:ext>
                  </a:extLst>
                </a:gridCol>
                <a:gridCol w="557838">
                  <a:extLst>
                    <a:ext uri="{9D8B030D-6E8A-4147-A177-3AD203B41FA5}">
                      <a16:colId xmlns:a16="http://schemas.microsoft.com/office/drawing/2014/main" val="1562833905"/>
                    </a:ext>
                  </a:extLst>
                </a:gridCol>
                <a:gridCol w="3922301">
                  <a:extLst>
                    <a:ext uri="{9D8B030D-6E8A-4147-A177-3AD203B41FA5}">
                      <a16:colId xmlns:a16="http://schemas.microsoft.com/office/drawing/2014/main" val="3126566982"/>
                    </a:ext>
                  </a:extLst>
                </a:gridCol>
                <a:gridCol w="2702029">
                  <a:extLst>
                    <a:ext uri="{9D8B030D-6E8A-4147-A177-3AD203B41FA5}">
                      <a16:colId xmlns:a16="http://schemas.microsoft.com/office/drawing/2014/main" val="1688457248"/>
                    </a:ext>
                  </a:extLst>
                </a:gridCol>
              </a:tblGrid>
              <a:tr h="24560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第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次療程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基底油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配方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濃度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功能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個案評值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26502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2024/5/20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甜杏仁油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30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ml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安息香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與沒藥乳香搭配可舒緩咳喘症狀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化痰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,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潤肺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個案告知濃痰已經越來越少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於是我們這週使用比較溫和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適合老人的精油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l" fontAlgn="ctr"/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尤其羅洋跟佛手柑都有安撫的作用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個案說睡前抹油搭配擴香更好睡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 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現在終於可以好好吃頓飯了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以前吃一口飯要咳一下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現在可以吃完一頓飯也不會咳嗽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鼻竇也不痛了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80896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沒藥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沒藥對呼吸道黏膜具有乾化作用</a:t>
                      </a:r>
                      <a:b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化解濃痰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清肺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124439"/>
                  </a:ext>
                </a:extLst>
              </a:tr>
              <a:tr h="245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乳香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清肺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改善黏膜發炎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支氣管炎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484373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佛手柑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疏肝理氣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燥濕化痰</a:t>
                      </a:r>
                      <a:b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可安撫也能提振精神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348226"/>
                  </a:ext>
                </a:extLst>
              </a:tr>
              <a:tr h="73681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羅文沙葉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抗病毒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b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它雖然為樟科，但樟腦含量較少也較為溫和不刺激，非常適合居家老小使用。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338398"/>
                  </a:ext>
                </a:extLst>
              </a:tr>
              <a:tr h="2456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紅檜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清廢化痰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提振免疫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, 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消除緊張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壓力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014442"/>
                  </a:ext>
                </a:extLst>
              </a:tr>
              <a:tr h="73681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羅馬洋甘菊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鎮靜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, 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安撫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羅馬洋甘菊不僅適合成人使用，也適合嬰幼兒和體弱多病的老人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200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573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901E33-77DA-C5D3-6194-DF081F83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29782"/>
            <a:ext cx="10058400" cy="1371600"/>
          </a:xfrm>
        </p:spPr>
        <p:txBody>
          <a:bodyPr/>
          <a:lstStyle/>
          <a:p>
            <a:r>
              <a:rPr lang="zh-TW" altLang="en-US" dirty="0"/>
              <a:t>個案回饋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F6CA2A-9E89-07E7-EEB9-28EDAB58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228884"/>
            <a:ext cx="10058400" cy="3931920"/>
          </a:xfrm>
        </p:spPr>
        <p:txBody>
          <a:bodyPr/>
          <a:lstStyle/>
          <a:p>
            <a:r>
              <a:rPr lang="zh-TW" altLang="en-US" dirty="0"/>
              <a:t>鼻涕跟痰明顯減少</a:t>
            </a:r>
            <a:endParaRPr lang="en-US" altLang="zh-TW" dirty="0"/>
          </a:p>
          <a:p>
            <a:r>
              <a:rPr lang="zh-TW" altLang="en-US" dirty="0"/>
              <a:t>睡眠時間拉長</a:t>
            </a:r>
            <a:r>
              <a:rPr lang="en-US" altLang="zh-TW" dirty="0"/>
              <a:t>:</a:t>
            </a:r>
            <a:r>
              <a:rPr lang="zh-TW" altLang="en-US" dirty="0"/>
              <a:t>一開始</a:t>
            </a:r>
            <a:r>
              <a:rPr lang="en-US" altLang="zh-TW" dirty="0"/>
              <a:t>1~2</a:t>
            </a:r>
            <a:r>
              <a:rPr lang="zh-TW" altLang="en-US" dirty="0"/>
              <a:t>小時起床一次</a:t>
            </a:r>
            <a:r>
              <a:rPr lang="en-US" altLang="zh-TW" dirty="0"/>
              <a:t>, </a:t>
            </a:r>
            <a:r>
              <a:rPr lang="zh-TW" altLang="en-US" dirty="0"/>
              <a:t>到第五周已能一覺到天亮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4/5                                      4/20                                     5/5                                            5/20</a:t>
            </a:r>
            <a:endParaRPr lang="zh-TW" altLang="en-US" dirty="0"/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EFC8582E-32C8-5E27-52BE-E5280F560331}"/>
              </a:ext>
            </a:extLst>
          </p:cNvPr>
          <p:cNvSpPr/>
          <p:nvPr/>
        </p:nvSpPr>
        <p:spPr>
          <a:xfrm>
            <a:off x="1410493" y="3143742"/>
            <a:ext cx="8806543" cy="4792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D0D277F-22C3-610F-3D71-135EA3BB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261" y="3636155"/>
            <a:ext cx="1308827" cy="122322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FB8D75E-F2DE-7A51-F79F-FD6F72E66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627" y="3701144"/>
            <a:ext cx="1630972" cy="122322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431889F-774C-B176-4D32-F239988908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476"/>
          <a:stretch/>
        </p:blipFill>
        <p:spPr>
          <a:xfrm>
            <a:off x="1578428" y="5015589"/>
            <a:ext cx="1308827" cy="157192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A1D66DD-2147-32B9-D58C-F0438EEF15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7" t="22518" r="-3457"/>
          <a:stretch/>
        </p:blipFill>
        <p:spPr>
          <a:xfrm rot="5400000">
            <a:off x="9529409" y="4975124"/>
            <a:ext cx="1375254" cy="190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23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74FB3-7013-8310-1B0E-2C18BBFD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個案回饋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33EADD-ADC8-D841-87CD-8924E9EBF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精油芳療讓自己重新審視自身的問題</a:t>
            </a:r>
            <a:r>
              <a:rPr lang="en-US" altLang="zh-TW" sz="3200" dirty="0"/>
              <a:t>,</a:t>
            </a:r>
            <a:r>
              <a:rPr lang="zh-TW" altLang="en-US" sz="3200" dirty="0"/>
              <a:t>改善困擾自身許久</a:t>
            </a:r>
            <a:r>
              <a:rPr lang="en-US" altLang="zh-TW" sz="3200" dirty="0"/>
              <a:t>,</a:t>
            </a:r>
            <a:r>
              <a:rPr lang="zh-TW" altLang="en-US" sz="3200" dirty="0"/>
              <a:t>連吃西藥都無法根治的毛病</a:t>
            </a:r>
            <a:r>
              <a:rPr lang="en-US" altLang="zh-TW" sz="3200" dirty="0"/>
              <a:t>,</a:t>
            </a:r>
            <a:r>
              <a:rPr lang="zh-TW" altLang="en-US" sz="3200" dirty="0"/>
              <a:t>幫助甚大</a:t>
            </a:r>
          </a:p>
          <a:p>
            <a:r>
              <a:rPr lang="zh-TW" altLang="en-US" sz="3200" dirty="0"/>
              <a:t>芳療師讓自己瞭解到精油不單只是精油</a:t>
            </a:r>
            <a:r>
              <a:rPr lang="en-US" altLang="zh-TW" sz="3200" dirty="0"/>
              <a:t>,</a:t>
            </a:r>
            <a:r>
              <a:rPr lang="zh-TW" altLang="en-US" sz="3200" dirty="0"/>
              <a:t>透過與芳療師的深層溝通以及對芳療師的完全信任</a:t>
            </a:r>
            <a:r>
              <a:rPr lang="en-US" altLang="zh-TW" sz="3200" dirty="0"/>
              <a:t>,</a:t>
            </a:r>
            <a:r>
              <a:rPr lang="zh-TW" altLang="en-US" sz="3200" dirty="0"/>
              <a:t>調配出來的精油是具有相當程度的療效</a:t>
            </a:r>
          </a:p>
        </p:txBody>
      </p:sp>
    </p:spTree>
    <p:extLst>
      <p:ext uri="{BB962C8B-B14F-4D97-AF65-F5344CB8AC3E}">
        <p14:creationId xmlns:p14="http://schemas.microsoft.com/office/powerpoint/2010/main" val="50674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A9AFBB-0655-CE78-7725-960BEF84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芳療師結語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2FD49B-4A93-5E42-4798-343DD7422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800" dirty="0"/>
              <a:t>因為疫情的關係</a:t>
            </a:r>
            <a:r>
              <a:rPr lang="en-US" altLang="zh-TW" sz="2800" dirty="0"/>
              <a:t>, </a:t>
            </a:r>
            <a:r>
              <a:rPr lang="zh-TW" altLang="en-US" sz="2800" dirty="0"/>
              <a:t>不敢上醫院</a:t>
            </a:r>
            <a:r>
              <a:rPr lang="en-US" altLang="zh-TW" sz="2800" dirty="0"/>
              <a:t>, </a:t>
            </a:r>
            <a:r>
              <a:rPr lang="zh-TW" altLang="en-US" sz="2800" dirty="0"/>
              <a:t>而跑去研究自然療法</a:t>
            </a:r>
            <a:r>
              <a:rPr lang="en-US" altLang="zh-TW" sz="2800" dirty="0"/>
              <a:t>, </a:t>
            </a:r>
            <a:r>
              <a:rPr lang="zh-TW" altLang="en-US" sz="2800" dirty="0"/>
              <a:t>進而接觸到精油</a:t>
            </a:r>
            <a:r>
              <a:rPr lang="en-US" altLang="zh-TW" sz="2800" dirty="0"/>
              <a:t>, </a:t>
            </a:r>
            <a:r>
              <a:rPr lang="zh-TW" altLang="en-US" sz="2800" dirty="0"/>
              <a:t>發現人類健康解藥在天然的蔬果與植物</a:t>
            </a:r>
            <a:r>
              <a:rPr lang="en-US" altLang="zh-TW" sz="2800" dirty="0"/>
              <a:t>, </a:t>
            </a:r>
            <a:r>
              <a:rPr lang="zh-TW" altLang="en-US" sz="2800" dirty="0"/>
              <a:t>不在藥廠</a:t>
            </a:r>
            <a:endParaRPr lang="en-US" altLang="zh-TW" sz="2800" dirty="0"/>
          </a:p>
          <a:p>
            <a:r>
              <a:rPr lang="zh-TW" altLang="en-US" sz="2800" dirty="0"/>
              <a:t>吃西藥只是抑制病症</a:t>
            </a:r>
            <a:r>
              <a:rPr lang="en-US" altLang="zh-TW" sz="2800" dirty="0"/>
              <a:t>, </a:t>
            </a:r>
            <a:r>
              <a:rPr lang="zh-TW" altLang="en-US" sz="2800" dirty="0"/>
              <a:t>應該要讓身體把毒素排出</a:t>
            </a:r>
            <a:r>
              <a:rPr lang="en-US" altLang="zh-TW" sz="2800" dirty="0"/>
              <a:t>, </a:t>
            </a:r>
            <a:r>
              <a:rPr lang="zh-TW" altLang="en-US" sz="2800" dirty="0"/>
              <a:t>才能痊癒</a:t>
            </a:r>
            <a:endParaRPr lang="en-US" altLang="zh-TW" sz="2800" dirty="0"/>
          </a:p>
          <a:p>
            <a:r>
              <a:rPr lang="zh-TW" altLang="en-US" sz="2800" dirty="0"/>
              <a:t>芳療應用甚廣</a:t>
            </a:r>
            <a:r>
              <a:rPr lang="en-US" altLang="zh-TW" sz="2800" dirty="0"/>
              <a:t>, </a:t>
            </a:r>
            <a:r>
              <a:rPr lang="zh-TW" altLang="en-US" sz="2800" dirty="0"/>
              <a:t>從身體到心靈層面都可以改善舒緩</a:t>
            </a:r>
            <a:r>
              <a:rPr lang="en-US" altLang="zh-TW" sz="2800" dirty="0"/>
              <a:t>, </a:t>
            </a:r>
            <a:r>
              <a:rPr lang="zh-TW" altLang="en-US" sz="2800" dirty="0"/>
              <a:t>這麼好的東西一定要推廣出去</a:t>
            </a:r>
            <a:endParaRPr lang="en-US" altLang="zh-TW" sz="2800" dirty="0"/>
          </a:p>
          <a:p>
            <a:r>
              <a:rPr lang="zh-TW" altLang="en-US" sz="2800" dirty="0"/>
              <a:t>能幫助到家中長輩真的很開心</a:t>
            </a:r>
            <a:endParaRPr lang="en-US" altLang="zh-TW" sz="2800" dirty="0"/>
          </a:p>
          <a:p>
            <a:r>
              <a:rPr lang="zh-TW" altLang="en-US" sz="2800" dirty="0"/>
              <a:t>因芳療跟家中長輩更有話題聊天了 超棒的</a:t>
            </a:r>
            <a:endParaRPr lang="en-US" altLang="zh-TW" sz="2800" dirty="0"/>
          </a:p>
          <a:p>
            <a:r>
              <a:rPr lang="zh-TW" altLang="en-US" sz="2800" dirty="0"/>
              <a:t>全民學芳療</a:t>
            </a:r>
            <a:r>
              <a:rPr lang="en-US" altLang="zh-TW" sz="2800" dirty="0"/>
              <a:t>, </a:t>
            </a:r>
            <a:r>
              <a:rPr lang="zh-TW" altLang="en-US" sz="2800" dirty="0"/>
              <a:t>小病自癒 </a:t>
            </a:r>
            <a:r>
              <a:rPr lang="en-US" altLang="zh-TW" sz="2800" dirty="0"/>
              <a:t>, </a:t>
            </a:r>
            <a:r>
              <a:rPr lang="zh-TW" altLang="en-US" sz="2800" dirty="0"/>
              <a:t>大病找醫生</a:t>
            </a:r>
            <a:endParaRPr lang="en-US" altLang="zh-TW" sz="28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1698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084468-09B9-1723-FE6E-0427EF10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9229"/>
            <a:ext cx="10058400" cy="1371600"/>
          </a:xfrm>
        </p:spPr>
        <p:txBody>
          <a:bodyPr/>
          <a:lstStyle/>
          <a:p>
            <a:r>
              <a:rPr lang="zh-TW" altLang="en-US" dirty="0"/>
              <a:t>目錄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19231D-E7A6-5EA6-15B4-FB40BC47A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30829"/>
            <a:ext cx="9372599" cy="44845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/>
              <a:t>個案介紹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/>
              <a:t>文獻參考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/>
              <a:t>芳療措施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/>
              <a:t>個案回饋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9FFADA-A515-321A-D6BD-8B3C237C0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FE27238-7947-06ED-D3D7-80891EDA1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2BB9B74-5F5F-67FA-8126-E36934D9B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287" y="429687"/>
            <a:ext cx="4107401" cy="2759828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20E209B-2FFE-B6D2-24EC-DFCD1774B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456" y="3367170"/>
            <a:ext cx="4633457" cy="306114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1482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C48C6A-5200-6632-E101-6BF56C60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個案簡介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EA2FB9-B69E-829E-C83E-23F60B682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/>
              <a:t>李先生</a:t>
            </a:r>
            <a:r>
              <a:rPr lang="en-US" altLang="zh-TW" sz="3200" dirty="0"/>
              <a:t>,</a:t>
            </a:r>
            <a:r>
              <a:rPr lang="zh-TW" altLang="en-US" sz="3200" dirty="0"/>
              <a:t> </a:t>
            </a:r>
            <a:r>
              <a:rPr lang="en-US" altLang="zh-TW" sz="3200" dirty="0"/>
              <a:t>65</a:t>
            </a:r>
            <a:r>
              <a:rPr lang="zh-TW" altLang="en-US" sz="3200" dirty="0"/>
              <a:t>歲</a:t>
            </a:r>
            <a:r>
              <a:rPr lang="en-US" altLang="zh-TW" sz="3200" dirty="0"/>
              <a:t>,</a:t>
            </a:r>
            <a:r>
              <a:rPr lang="zh-TW" altLang="en-US" sz="3200" dirty="0"/>
              <a:t> 大學退休教授</a:t>
            </a:r>
            <a:endParaRPr lang="en-US" altLang="zh-TW" sz="3200" dirty="0"/>
          </a:p>
          <a:p>
            <a:r>
              <a:rPr lang="zh-TW" altLang="en-US" sz="3200" dirty="0"/>
              <a:t>在中央大學數學系任教</a:t>
            </a:r>
            <a:r>
              <a:rPr lang="en-US" altLang="zh-TW" sz="3200" dirty="0"/>
              <a:t>30</a:t>
            </a:r>
            <a:r>
              <a:rPr lang="zh-TW" altLang="en-US" sz="3200" dirty="0"/>
              <a:t>餘載</a:t>
            </a:r>
            <a:r>
              <a:rPr lang="en-US" altLang="zh-TW" sz="3200" dirty="0"/>
              <a:t>,</a:t>
            </a:r>
            <a:r>
              <a:rPr lang="zh-TW" altLang="en-US" sz="3200" dirty="0"/>
              <a:t> 教學認真負責</a:t>
            </a:r>
            <a:endParaRPr lang="en-US" altLang="zh-TW" sz="3200" dirty="0"/>
          </a:p>
          <a:p>
            <a:r>
              <a:rPr lang="zh-TW" altLang="en-US" sz="3200" dirty="0"/>
              <a:t>長期教書</a:t>
            </a:r>
            <a:r>
              <a:rPr lang="en-US" altLang="zh-TW" sz="3200" dirty="0"/>
              <a:t>, </a:t>
            </a:r>
            <a:r>
              <a:rPr lang="zh-TW" altLang="en-US" sz="3200" dirty="0"/>
              <a:t>寫黑板</a:t>
            </a:r>
            <a:r>
              <a:rPr lang="en-US" altLang="zh-TW" sz="3200" dirty="0"/>
              <a:t>, </a:t>
            </a:r>
            <a:r>
              <a:rPr lang="zh-TW" altLang="en-US" sz="3200" dirty="0"/>
              <a:t>吸入粉筆灰</a:t>
            </a:r>
            <a:r>
              <a:rPr lang="en-US" altLang="zh-TW" sz="3200" dirty="0"/>
              <a:t>, </a:t>
            </a:r>
            <a:r>
              <a:rPr lang="zh-TW" altLang="en-US" sz="3200" dirty="0"/>
              <a:t>夏天進進出出開冷氣的教室</a:t>
            </a:r>
            <a:r>
              <a:rPr lang="en-US" altLang="zh-TW" sz="3200" dirty="0"/>
              <a:t>, </a:t>
            </a:r>
            <a:r>
              <a:rPr lang="zh-TW" altLang="en-US" sz="3200" dirty="0"/>
              <a:t>導致最後變成鼻竇炎</a:t>
            </a:r>
            <a:endParaRPr lang="en-US" altLang="zh-TW" sz="3200" dirty="0"/>
          </a:p>
          <a:p>
            <a:r>
              <a:rPr lang="zh-TW" altLang="en-US" sz="3200" dirty="0"/>
              <a:t>疫情前有手術過一次</a:t>
            </a:r>
            <a:r>
              <a:rPr lang="en-US" altLang="zh-TW" sz="3200" dirty="0"/>
              <a:t>, </a:t>
            </a:r>
            <a:r>
              <a:rPr lang="zh-TW" altLang="en-US" sz="3200" dirty="0"/>
              <a:t>但效果不佳</a:t>
            </a:r>
            <a:r>
              <a:rPr lang="en-US" altLang="zh-TW" sz="3200" dirty="0"/>
              <a:t>, </a:t>
            </a:r>
            <a:r>
              <a:rPr lang="zh-TW" altLang="en-US" sz="3200" dirty="0"/>
              <a:t>不想二次手術</a:t>
            </a:r>
            <a:endParaRPr lang="en-US" altLang="zh-TW" sz="3200" dirty="0"/>
          </a:p>
          <a:p>
            <a:r>
              <a:rPr lang="zh-TW" altLang="en-US" sz="3200" dirty="0"/>
              <a:t>希望改善</a:t>
            </a:r>
            <a:r>
              <a:rPr lang="en-US" altLang="zh-TW" sz="3200" dirty="0"/>
              <a:t>: </a:t>
            </a:r>
            <a:r>
              <a:rPr lang="zh-TW" altLang="en-US" sz="3200" dirty="0"/>
              <a:t>鼻涕倒流</a:t>
            </a:r>
            <a:r>
              <a:rPr lang="en-US" altLang="zh-TW" sz="3200" dirty="0"/>
              <a:t>,</a:t>
            </a:r>
            <a:r>
              <a:rPr lang="zh-TW" altLang="en-US" sz="3200" dirty="0"/>
              <a:t> 常常酷酷嫂</a:t>
            </a:r>
            <a:r>
              <a:rPr lang="en-US" altLang="zh-TW" sz="3200" dirty="0"/>
              <a:t>, </a:t>
            </a:r>
            <a:r>
              <a:rPr lang="zh-TW" altLang="en-US" sz="3200" dirty="0"/>
              <a:t>有痰卡在胸腔的困擾</a:t>
            </a:r>
            <a:r>
              <a:rPr lang="en-US" altLang="zh-TW" sz="3200" dirty="0"/>
              <a:t> </a:t>
            </a:r>
          </a:p>
          <a:p>
            <a:pPr marL="0" indent="0">
              <a:buNone/>
            </a:pPr>
            <a:r>
              <a:rPr lang="zh-TW" altLang="en-US" sz="3200" dirty="0"/>
              <a:t>長期下來睡不好</a:t>
            </a:r>
            <a:r>
              <a:rPr lang="en-US" altLang="zh-TW" sz="3200" dirty="0"/>
              <a:t>,</a:t>
            </a:r>
            <a:r>
              <a:rPr lang="zh-TW" altLang="en-US" sz="3200" dirty="0"/>
              <a:t> 睡眠品質不佳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34371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8C3887-00FA-C9AE-9D07-96B5546B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6814457" cy="848749"/>
          </a:xfrm>
        </p:spPr>
        <p:txBody>
          <a:bodyPr/>
          <a:lstStyle/>
          <a:p>
            <a:r>
              <a:rPr lang="zh-TW" altLang="en-US" sz="4800" dirty="0"/>
              <a:t>鼻竇是什麼？</a:t>
            </a:r>
            <a:endParaRPr lang="en-US" altLang="zh-TW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5FC24E-28B0-BEA5-1D51-877BC52A5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1" y="1602377"/>
            <a:ext cx="10319658" cy="4820194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鼻竇 </a:t>
            </a:r>
            <a:r>
              <a:rPr lang="en-US" altLang="zh-TW" sz="2000" dirty="0"/>
              <a:t>(paranasal sinuses) </a:t>
            </a:r>
            <a:r>
              <a:rPr lang="zh-TW" altLang="en-US" sz="2000" dirty="0"/>
              <a:t>位於顱骨</a:t>
            </a:r>
            <a:endParaRPr lang="en-US" altLang="zh-TW" sz="2000" dirty="0"/>
          </a:p>
          <a:p>
            <a:r>
              <a:rPr lang="zh-TW" altLang="en-US" sz="2000" dirty="0"/>
              <a:t>人體擁有</a:t>
            </a:r>
            <a:r>
              <a:rPr lang="en-US" altLang="zh-TW" sz="2000" dirty="0"/>
              <a:t>:</a:t>
            </a:r>
          </a:p>
          <a:p>
            <a:pPr marL="0" indent="0">
              <a:buNone/>
            </a:pPr>
            <a:r>
              <a:rPr lang="zh-TW" altLang="en-US" sz="2000" dirty="0"/>
              <a:t>額竇 </a:t>
            </a:r>
            <a:r>
              <a:rPr lang="en-US" altLang="zh-TW" sz="2000" dirty="0"/>
              <a:t>(frontal sinus)</a:t>
            </a:r>
            <a:r>
              <a:rPr lang="zh-TW" altLang="en-US" sz="2000" dirty="0"/>
              <a:t> </a:t>
            </a:r>
            <a:endParaRPr lang="en-US" altLang="zh-TW" sz="2000" dirty="0"/>
          </a:p>
          <a:p>
            <a:pPr marL="0" indent="0">
              <a:buNone/>
            </a:pPr>
            <a:r>
              <a:rPr lang="zh-TW" altLang="en-US" sz="2000" dirty="0"/>
              <a:t>蝶竇 </a:t>
            </a:r>
            <a:r>
              <a:rPr lang="en-US" altLang="zh-TW" sz="2000" dirty="0"/>
              <a:t>(sphenoid sinus)</a:t>
            </a:r>
          </a:p>
          <a:p>
            <a:pPr marL="0" indent="0">
              <a:buNone/>
            </a:pPr>
            <a:r>
              <a:rPr lang="zh-TW" altLang="en-US" sz="2000" dirty="0"/>
              <a:t>篩竇 </a:t>
            </a:r>
            <a:r>
              <a:rPr lang="en-US" altLang="zh-TW" sz="2000" dirty="0"/>
              <a:t>(ethmoid sinus)</a:t>
            </a:r>
          </a:p>
          <a:p>
            <a:pPr marL="0" indent="0">
              <a:buNone/>
            </a:pPr>
            <a:r>
              <a:rPr lang="zh-TW" altLang="en-US" sz="2000" dirty="0"/>
              <a:t>上頜竇 </a:t>
            </a:r>
            <a:r>
              <a:rPr lang="en-US" altLang="zh-TW" sz="2000" dirty="0"/>
              <a:t>(maxillary sinus) </a:t>
            </a:r>
            <a:r>
              <a:rPr lang="zh-TW" altLang="en-US" sz="2000" dirty="0"/>
              <a:t>等四對鼻竇</a:t>
            </a:r>
            <a:endParaRPr lang="en-US" altLang="zh-TW" sz="2000" dirty="0"/>
          </a:p>
          <a:p>
            <a:pPr marL="0" indent="0">
              <a:buNone/>
            </a:pPr>
            <a:endParaRPr lang="zh-TW" altLang="en-US" sz="2000" dirty="0"/>
          </a:p>
          <a:p>
            <a:r>
              <a:rPr lang="zh-TW" altLang="en-US" sz="2000" dirty="0"/>
              <a:t>鼻竇內充滿空氣，鼻竇內的粘膜由一種有分黏液功能的上皮細胞，以及成千上萬的纖毛所構成。上皮細胞分泌的黏液可吸附外來的髒污物質，並藉由纖毛的擺動，將這些黏液往外排出。</a:t>
            </a:r>
            <a:endParaRPr lang="en-US" altLang="zh-TW" sz="2000" dirty="0"/>
          </a:p>
          <a:p>
            <a:r>
              <a:rPr lang="zh-TW" altLang="en-US" sz="2000" dirty="0"/>
              <a:t>鼻竇的功能包括減輕頭部重量、改善吸入空氣的品質（滋潤、加熱空氣等）、提升發聲共鳴、減緩外來力量對臉部造成的傷害等等。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13F8DAC-E2D8-0E63-9608-123A37B9F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975" y="685800"/>
            <a:ext cx="4932854" cy="35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8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B4B268-F197-7F7B-6A99-DA9BA3A4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30" y="642594"/>
            <a:ext cx="7750628" cy="72900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病因緣起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248A86-1EA8-7D1B-B0C4-CEC15DD0E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8" y="1371599"/>
            <a:ext cx="10951028" cy="5203371"/>
          </a:xfrm>
        </p:spPr>
        <p:txBody>
          <a:bodyPr>
            <a:normAutofit/>
          </a:bodyPr>
          <a:lstStyle/>
          <a:p>
            <a:r>
              <a:rPr lang="zh-TW" altLang="en-US" dirty="0"/>
              <a:t>患者大多是因為過敏、發炎、感染造成鼻竇開口阻塞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一旦分泌的黏液無法排出，細菌在鼻竇中大量繁殖就會引發症狀。</a:t>
            </a:r>
          </a:p>
          <a:p>
            <a:r>
              <a:rPr lang="zh-TW" altLang="en-US" dirty="0"/>
              <a:t>一般常見由感冒所引起的鼻竇炎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其他如鼻中膈彎曲、鼻息肉、化學物質的刺激及牙齒等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都有可能引發鼻竇炎。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若罹患鼻竇炎，患者可能會有以下幾種症狀：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鼻塞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流出黃膿鼻涕，或倒流至喉嚨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臉部疼痛、感到腫脹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嗅覺減退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聞到不明異味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dirty="0"/>
              <a:t>其他症狀還有可能引起發燒、頭痛、疲倦、牙痛、咳嗽。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D8F4BFD-FE52-D307-3136-156A1DB84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368" y="2318657"/>
            <a:ext cx="5416929" cy="3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6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842E09-BF25-DA72-22E6-67268EA4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鼻竇炎會自己好嗎？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6A0A7C-8BB1-3128-FBDE-BC35A83D2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輕微鼻竇炎患者有機會自行痊癒，如因感冒引起的急性鼻竇炎，感染的原因是病毒，大部分的人靠身體的免疫力就能克服。不過若症狀超過</a:t>
            </a:r>
            <a:r>
              <a:rPr lang="en-US" altLang="zh-TW" sz="2400" dirty="0"/>
              <a:t>10</a:t>
            </a:r>
            <a:r>
              <a:rPr lang="zh-TW" altLang="en-US" sz="2400" dirty="0"/>
              <a:t>天還沒有痊癒，並持續流黃綠色鼻涕，那就有可能是細菌性的鼻竇炎，建議就醫治療。</a:t>
            </a:r>
          </a:p>
          <a:p>
            <a:endParaRPr lang="zh-TW" altLang="en-US" sz="2400" dirty="0"/>
          </a:p>
          <a:p>
            <a:r>
              <a:rPr lang="zh-TW" altLang="en-US" sz="2400" dirty="0"/>
              <a:t>然而有些鼻竇炎會演變成慢性，在某些醫療不發達國家，沒有適切治療的嚴重鼻竇炎可以引致 包括腦膜炎或視力受損等併發症，但在香港並不常見。</a:t>
            </a:r>
          </a:p>
        </p:txBody>
      </p:sp>
    </p:spTree>
    <p:extLst>
      <p:ext uri="{BB962C8B-B14F-4D97-AF65-F5344CB8AC3E}">
        <p14:creationId xmlns:p14="http://schemas.microsoft.com/office/powerpoint/2010/main" val="349973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BB69C0-369D-4FD9-23B5-4FCA7C6A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鼻竇炎怎樣診斷？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D815A5-9FD7-5BBD-E834-B1802F262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耳鼻喉科醫生會詳細詢問病歷，用鼻咽內視鏡檢查鼻腔及鼻竇出口，檢查鼻腔結構異常例如鼻中隔彎曲、鼻甲骨肥大、鼻瘜肉、腺樣體肥大等，亦會檢查有沒有併發鼻瘜肉，鼻腔發炎及化膿等症狀。如有需要亦會安排鼻竇電腦掃描作出準確診斷。</a:t>
            </a:r>
          </a:p>
        </p:txBody>
      </p:sp>
    </p:spTree>
    <p:extLst>
      <p:ext uri="{BB962C8B-B14F-4D97-AF65-F5344CB8AC3E}">
        <p14:creationId xmlns:p14="http://schemas.microsoft.com/office/powerpoint/2010/main" val="403574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67062E-C14B-781C-F3F2-7296597F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468423"/>
            <a:ext cx="9775371" cy="1110006"/>
          </a:xfrm>
        </p:spPr>
        <p:txBody>
          <a:bodyPr/>
          <a:lstStyle/>
          <a:p>
            <a:r>
              <a:rPr lang="zh-TW" altLang="en-US" dirty="0"/>
              <a:t>治療方式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BDD542-3DFE-0DC0-4799-5771A30E5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500028"/>
            <a:ext cx="10058400" cy="3931920"/>
          </a:xfrm>
        </p:spPr>
        <p:txBody>
          <a:bodyPr/>
          <a:lstStyle/>
          <a:p>
            <a:r>
              <a:rPr lang="zh-TW" altLang="en-US" sz="3200" dirty="0"/>
              <a:t>急性鼻竇炎</a:t>
            </a:r>
          </a:p>
          <a:p>
            <a:r>
              <a:rPr lang="zh-TW" altLang="en-US" sz="2000" dirty="0"/>
              <a:t>可以先接受藥物治療，患者需服食口服抗生素、消炎藥、</a:t>
            </a:r>
            <a:endParaRPr lang="en-US" altLang="zh-TW" sz="2000" dirty="0"/>
          </a:p>
          <a:p>
            <a:pPr marL="0" indent="0">
              <a:buNone/>
            </a:pPr>
            <a:r>
              <a:rPr lang="zh-TW" altLang="en-US" sz="2000" dirty="0"/>
              <a:t>口服抗組織胺、使用類固醇鼻噴劑及定時用生理鹽水洗鼻，</a:t>
            </a:r>
            <a:endParaRPr lang="en-US" altLang="zh-TW" sz="2000" dirty="0"/>
          </a:p>
          <a:p>
            <a:pPr marL="0" indent="0">
              <a:buNone/>
            </a:pPr>
            <a:r>
              <a:rPr lang="zh-TW" altLang="en-US" sz="2000" dirty="0"/>
              <a:t>以減少鼻竇分泌，幫助恢復鼻液的正常流動。</a:t>
            </a:r>
          </a:p>
          <a:p>
            <a:endParaRPr lang="zh-TW" altLang="en-US" dirty="0"/>
          </a:p>
          <a:p>
            <a:r>
              <a:rPr lang="zh-TW" altLang="en-US" sz="3200" dirty="0"/>
              <a:t>慢性鼻竇炎</a:t>
            </a:r>
          </a:p>
          <a:p>
            <a:r>
              <a:rPr lang="zh-TW" altLang="en-US" sz="2000" dirty="0"/>
              <a:t>慢性鼻竇炎則可能需要進行手術。手術會打通鼻竇清理鼻竇含膿。手術一般須在全身麻醉下進行。整個手術只會通過鼻孔進入鼻腔內進行手術，不會在患者面頰或鼻上留下任何疤痕。手術時間一般而言大概需要</a:t>
            </a:r>
            <a:r>
              <a:rPr lang="en-US" altLang="zh-TW" sz="2000" dirty="0"/>
              <a:t>1</a:t>
            </a:r>
            <a:r>
              <a:rPr lang="zh-TW" altLang="en-US" sz="2000" dirty="0"/>
              <a:t>至</a:t>
            </a:r>
            <a:r>
              <a:rPr lang="en-US" altLang="zh-TW" sz="2000" dirty="0"/>
              <a:t>2</a:t>
            </a:r>
            <a:r>
              <a:rPr lang="zh-TW" altLang="en-US" sz="2000" dirty="0"/>
              <a:t>小時。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9D6FDFC-C1E5-F6E4-C550-4582F3E08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972" y="789921"/>
            <a:ext cx="4463336" cy="330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5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C0BAFB-F2CD-09A7-2441-F10788814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72549"/>
          </a:xfrm>
        </p:spPr>
        <p:txBody>
          <a:bodyPr/>
          <a:lstStyle/>
          <a:p>
            <a:r>
              <a:rPr lang="zh-TW" altLang="en-US" dirty="0"/>
              <a:t>照護措施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F205BD-3CFD-13AA-8F77-CFB505685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834"/>
            <a:ext cx="10058400" cy="3931920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飲食方面</a:t>
            </a:r>
            <a:r>
              <a:rPr lang="en-US" altLang="zh-TW" sz="2400" dirty="0"/>
              <a:t>: </a:t>
            </a:r>
            <a:r>
              <a:rPr lang="zh-TW" altLang="en-US" sz="2400" dirty="0"/>
              <a:t>不吃蛋奶麩</a:t>
            </a:r>
            <a:endParaRPr lang="en-US" altLang="zh-TW" sz="2400" dirty="0"/>
          </a:p>
          <a:p>
            <a:r>
              <a:rPr lang="zh-TW" altLang="en-US" sz="2400" dirty="0"/>
              <a:t>每天早上三聖杯</a:t>
            </a:r>
            <a:r>
              <a:rPr lang="en-US" altLang="zh-TW" sz="2400" dirty="0"/>
              <a:t>:</a:t>
            </a:r>
            <a:r>
              <a:rPr lang="zh-TW" altLang="en-US" sz="2400" dirty="0"/>
              <a:t>檸檬水</a:t>
            </a:r>
            <a:r>
              <a:rPr lang="en-US" altLang="zh-TW" sz="2400" dirty="0"/>
              <a:t>,</a:t>
            </a:r>
            <a:r>
              <a:rPr lang="zh-TW" altLang="en-US" sz="2400" dirty="0"/>
              <a:t> 西芹汁</a:t>
            </a:r>
            <a:r>
              <a:rPr lang="en-US" altLang="zh-TW" sz="2400" dirty="0"/>
              <a:t>,</a:t>
            </a:r>
            <a:r>
              <a:rPr lang="zh-TW" altLang="en-US" sz="2400" dirty="0"/>
              <a:t> 無油早餐</a:t>
            </a:r>
            <a:endParaRPr lang="en-US" altLang="zh-TW" sz="2400" dirty="0"/>
          </a:p>
          <a:p>
            <a:r>
              <a:rPr lang="zh-TW" altLang="en-US" sz="2400" dirty="0"/>
              <a:t>吸入熱蒸氣，可以嘗試泡熱水澡，或放置溫而濕的毛巾在鼻子上</a:t>
            </a:r>
          </a:p>
          <a:p>
            <a:r>
              <a:rPr lang="zh-TW" altLang="en-US" sz="2400" dirty="0"/>
              <a:t>戒菸、拒吸二手煙</a:t>
            </a:r>
          </a:p>
          <a:p>
            <a:r>
              <a:rPr lang="zh-TW" altLang="en-US" sz="2400" dirty="0"/>
              <a:t>戴上口罩，隔絕髒空氣與過敏原</a:t>
            </a:r>
          </a:p>
          <a:p>
            <a:r>
              <a:rPr lang="zh-TW" altLang="en-US" sz="2400" dirty="0"/>
              <a:t>患者擤鼻涕時不可過度用力，且一次擤一邊，避免內耳壓改變使細菌等異物更加深入體內。</a:t>
            </a:r>
          </a:p>
          <a:p>
            <a:r>
              <a:rPr lang="zh-TW" altLang="en-US" sz="2400" dirty="0"/>
              <a:t>若經由醫師指導，患者也可在家自行操作鼻腔沖洗術，這是種利用微溫生理食鹽水沖洗鼻腔，去除過多黏液與過敏物質的方法，可舒緩鼻竇炎症狀。</a:t>
            </a:r>
          </a:p>
        </p:txBody>
      </p:sp>
    </p:spTree>
    <p:extLst>
      <p:ext uri="{BB962C8B-B14F-4D97-AF65-F5344CB8AC3E}">
        <p14:creationId xmlns:p14="http://schemas.microsoft.com/office/powerpoint/2010/main" val="3232740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肥皂</Template>
  <TotalTime>359</TotalTime>
  <Words>2144</Words>
  <Application>Microsoft Office PowerPoint</Application>
  <PresentationFormat>寬螢幕</PresentationFormat>
  <Paragraphs>246</Paragraphs>
  <Slides>16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細明體</vt:lpstr>
      <vt:lpstr>Microsoft JhengHei</vt:lpstr>
      <vt:lpstr>Calibri</vt:lpstr>
      <vt:lpstr>Century Gothic</vt:lpstr>
      <vt:lpstr>Garamond</vt:lpstr>
      <vt:lpstr>Wingdings</vt:lpstr>
      <vt:lpstr>肥皂</vt:lpstr>
      <vt:lpstr>香氣發表會</vt:lpstr>
      <vt:lpstr>目錄</vt:lpstr>
      <vt:lpstr>個案簡介</vt:lpstr>
      <vt:lpstr>鼻竇是什麼？</vt:lpstr>
      <vt:lpstr>病因緣起</vt:lpstr>
      <vt:lpstr>鼻竇炎會自己好嗎？</vt:lpstr>
      <vt:lpstr>鼻竇炎怎樣診斷？</vt:lpstr>
      <vt:lpstr>治療方式</vt:lpstr>
      <vt:lpstr>照護措施</vt:lpstr>
      <vt:lpstr>芳療措施-第1次</vt:lpstr>
      <vt:lpstr>芳療措施-第2次</vt:lpstr>
      <vt:lpstr>芳療措施-第3次</vt:lpstr>
      <vt:lpstr>芳療措施-第4次</vt:lpstr>
      <vt:lpstr>個案回饋</vt:lpstr>
      <vt:lpstr>個案回饋</vt:lpstr>
      <vt:lpstr>芳療師結語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瀞文 張</dc:creator>
  <cp:lastModifiedBy>瀞文 張</cp:lastModifiedBy>
  <cp:revision>21</cp:revision>
  <dcterms:created xsi:type="dcterms:W3CDTF">2024-08-06T17:10:10Z</dcterms:created>
  <dcterms:modified xsi:type="dcterms:W3CDTF">2024-08-30T07:09:30Z</dcterms:modified>
</cp:coreProperties>
</file>