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5" r:id="rId5"/>
    <p:sldId id="296" r:id="rId6"/>
    <p:sldId id="325" r:id="rId7"/>
    <p:sldId id="306" r:id="rId8"/>
    <p:sldId id="327" r:id="rId9"/>
    <p:sldId id="259" r:id="rId10"/>
    <p:sldId id="317" r:id="rId11"/>
    <p:sldId id="318" r:id="rId12"/>
    <p:sldId id="319" r:id="rId13"/>
    <p:sldId id="314" r:id="rId14"/>
    <p:sldId id="331" r:id="rId15"/>
    <p:sldId id="332" r:id="rId16"/>
    <p:sldId id="333" r:id="rId17"/>
    <p:sldId id="334" r:id="rId18"/>
    <p:sldId id="335" r:id="rId19"/>
    <p:sldId id="337" r:id="rId20"/>
    <p:sldId id="329" r:id="rId21"/>
    <p:sldId id="324" r:id="rId22"/>
    <p:sldId id="294" r:id="rId23"/>
    <p:sldId id="310" r:id="rId24"/>
    <p:sldId id="316" r:id="rId2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218"/>
    <a:srgbClr val="A65B3A"/>
    <a:srgbClr val="A9D7D9"/>
    <a:srgbClr val="93D3D9"/>
    <a:srgbClr val="AAD6FF"/>
    <a:srgbClr val="B2C8CD"/>
    <a:srgbClr val="CCD8D6"/>
    <a:srgbClr val="4F5945"/>
    <a:srgbClr val="73292A"/>
    <a:srgbClr val="7F8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79" autoAdjust="0"/>
  </p:normalViewPr>
  <p:slideViewPr>
    <p:cSldViewPr snapToGrid="0">
      <p:cViewPr varScale="1">
        <p:scale>
          <a:sx n="79" d="100"/>
          <a:sy n="79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2024/9/2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2024/9/2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2582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20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83713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21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102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23183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27832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8975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7378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06819"/>
            <a:ext cx="6693408" cy="108813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br>
              <a:rPr lang="en-US" altLang="zh-TW" sz="6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60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香氣發表會</a:t>
            </a:r>
            <a:endParaRPr lang="zh-TW" sz="60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Mirjam Nilsson​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77C51CE-070F-D3A9-68CC-C9BC09FE74FC}"/>
              </a:ext>
            </a:extLst>
          </p:cNvPr>
          <p:cNvSpPr txBox="1">
            <a:spLocks/>
          </p:cNvSpPr>
          <p:nvPr/>
        </p:nvSpPr>
        <p:spPr>
          <a:xfrm>
            <a:off x="2749296" y="4572000"/>
            <a:ext cx="6693408" cy="922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600" kern="1200">
                <a:solidFill>
                  <a:schemeClr val="accent3"/>
                </a:solidFill>
                <a:latin typeface="+mj-ea"/>
                <a:ea typeface="+mj-ea"/>
                <a:cs typeface="+mj-cs"/>
              </a:defRPr>
            </a:lvl1pPr>
          </a:lstStyle>
          <a:p>
            <a:br>
              <a:rPr lang="zh-TW" altLang="en-US" sz="6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endParaRPr lang="en-US" altLang="zh-TW" sz="6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6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6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高階</a:t>
            </a:r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104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期 羅俞婷</a:t>
            </a:r>
            <a:endParaRPr lang="en-US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2024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年</a:t>
            </a:r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09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90" y="2195406"/>
            <a:ext cx="9465013" cy="1819072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br>
              <a:rPr lang="en-US" altLang="zh-TW" sz="5400" dirty="0"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zh-TW" altLang="en-US" sz="6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芳療配方</a:t>
            </a:r>
            <a:r>
              <a:rPr lang="en-US" altLang="zh-TW" sz="6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+</a:t>
            </a:r>
            <a:r>
              <a:rPr lang="zh-TW" altLang="en-US" sz="6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個案追蹤</a:t>
            </a:r>
            <a:endParaRPr lang="zh-TW" altLang="zh-TW" sz="6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“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5BA8-C49F-650C-E6E0-5D9BFA77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45" y="5532120"/>
            <a:ext cx="8695944" cy="1325880"/>
          </a:xfrm>
        </p:spPr>
        <p:txBody>
          <a:bodyPr>
            <a:normAutofit/>
          </a:bodyPr>
          <a:lstStyle/>
          <a:p>
            <a:pPr algn="l"/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配方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1-10ml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濃度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3%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     甜杏仁油：親膚性</a:t>
            </a:r>
            <a:br>
              <a:rPr lang="zh-TW" altLang="en-US" sz="2800" dirty="0">
                <a:solidFill>
                  <a:srgbClr val="403218"/>
                </a:solidFill>
              </a:rPr>
            </a:br>
            <a:endParaRPr lang="zh-TW" altLang="en-US" sz="2800" dirty="0">
              <a:solidFill>
                <a:srgbClr val="403218"/>
              </a:solidFill>
            </a:endParaRP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9D7117A7-EA66-0AED-E12D-EC39BA7C0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83680"/>
              </p:ext>
            </p:extLst>
          </p:nvPr>
        </p:nvGraphicFramePr>
        <p:xfrm>
          <a:off x="1748028" y="1303506"/>
          <a:ext cx="8695944" cy="384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422">
                  <a:extLst>
                    <a:ext uri="{9D8B030D-6E8A-4147-A177-3AD203B41FA5}">
                      <a16:colId xmlns:a16="http://schemas.microsoft.com/office/drawing/2014/main" val="407940610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290102754"/>
                    </a:ext>
                  </a:extLst>
                </a:gridCol>
                <a:gridCol w="4495323">
                  <a:extLst>
                    <a:ext uri="{9D8B030D-6E8A-4147-A177-3AD203B41FA5}">
                      <a16:colId xmlns:a16="http://schemas.microsoft.com/office/drawing/2014/main" val="2520738732"/>
                    </a:ext>
                  </a:extLst>
                </a:gridCol>
              </a:tblGrid>
              <a:tr h="656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精油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滴數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0" dirty="0">
                          <a:latin typeface="+mn-lt"/>
                          <a:ea typeface="華康中特圓體" panose="020F0809000000000000" pitchFamily="49" charset="-120"/>
                        </a:rPr>
                        <a:t>功效</a:t>
                      </a:r>
                    </a:p>
                    <a:p>
                      <a:pPr algn="ctr"/>
                      <a:endParaRPr lang="en-US" altLang="zh-TW" sz="1900" b="0" dirty="0"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8390"/>
                  </a:ext>
                </a:extLst>
              </a:tr>
              <a:tr h="769633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乳香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Frankincense</a:t>
                      </a: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單萜烯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消炎、促進傷口癒合、促進細胞再生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提升免疫功能、修護心靈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0583"/>
                  </a:ext>
                </a:extLst>
              </a:tr>
              <a:tr h="686453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純正薰衣草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Lavender,True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酯類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適用所有膚質、助傷口療癒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皮膚發癢、牛皮癬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85146"/>
                  </a:ext>
                </a:extLst>
              </a:tr>
              <a:tr h="686453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玫瑰草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Palmarosa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單萜醇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促細胞再生、保濕護膚、皮膚發炎、牛皮癬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98589"/>
                  </a:ext>
                </a:extLst>
              </a:tr>
              <a:tr h="984911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德國洋甘菊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Camomile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 German</a:t>
                      </a: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促傷口癒合、抗過敏、敏感肌膚調理、皮膚搔癢、牛皮癬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49441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11</a:t>
            </a:fld>
            <a:endParaRPr lang="zh-TW" sz="44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17DBB9-A6E0-2423-7DBC-F2FF9E0B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17" y="3429000"/>
            <a:ext cx="2945230" cy="37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5BA8-C49F-650C-E6E0-5D9BFA77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163" y="5802211"/>
            <a:ext cx="9552562" cy="1264596"/>
          </a:xfrm>
        </p:spPr>
        <p:txBody>
          <a:bodyPr>
            <a:noAutofit/>
          </a:bodyPr>
          <a:lstStyle/>
          <a:p>
            <a:pPr algn="l"/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配方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2-10ml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濃度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3%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b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甜杏仁油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+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金盞花浸泡油：親膚性</a:t>
            </a:r>
            <a:r>
              <a:rPr lang="en-US" altLang="zh-TW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+</a:t>
            </a:r>
            <a:r>
              <a:rPr lang="zh-TW" altLang="en-US" sz="31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安撫、修護肌膚</a:t>
            </a:r>
            <a:br>
              <a:rPr lang="zh-TW" altLang="en-US" sz="3100" dirty="0">
                <a:solidFill>
                  <a:srgbClr val="403218"/>
                </a:solidFill>
              </a:rPr>
            </a:br>
            <a:endParaRPr lang="zh-TW" altLang="en-US" sz="3100" dirty="0">
              <a:solidFill>
                <a:srgbClr val="403218"/>
              </a:solidFill>
            </a:endParaRP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9D7117A7-EA66-0AED-E12D-EC39BA7C0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36738"/>
              </p:ext>
            </p:extLst>
          </p:nvPr>
        </p:nvGraphicFramePr>
        <p:xfrm>
          <a:off x="1945531" y="1322962"/>
          <a:ext cx="8511701" cy="375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255">
                  <a:extLst>
                    <a:ext uri="{9D8B030D-6E8A-4147-A177-3AD203B41FA5}">
                      <a16:colId xmlns:a16="http://schemas.microsoft.com/office/drawing/2014/main" val="4079406101"/>
                    </a:ext>
                  </a:extLst>
                </a:gridCol>
                <a:gridCol w="781488">
                  <a:extLst>
                    <a:ext uri="{9D8B030D-6E8A-4147-A177-3AD203B41FA5}">
                      <a16:colId xmlns:a16="http://schemas.microsoft.com/office/drawing/2014/main" val="290102754"/>
                    </a:ext>
                  </a:extLst>
                </a:gridCol>
                <a:gridCol w="4574958">
                  <a:extLst>
                    <a:ext uri="{9D8B030D-6E8A-4147-A177-3AD203B41FA5}">
                      <a16:colId xmlns:a16="http://schemas.microsoft.com/office/drawing/2014/main" val="2520738732"/>
                    </a:ext>
                  </a:extLst>
                </a:gridCol>
              </a:tblGrid>
              <a:tr h="6393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+mn-lt"/>
                          <a:ea typeface="華康中特圓體" panose="020F0809000000000000" pitchFamily="49" charset="-120"/>
                        </a:rPr>
                        <a:t>精油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+mn-lt"/>
                          <a:ea typeface="華康中特圓體" panose="020F0809000000000000" pitchFamily="49" charset="-120"/>
                        </a:rPr>
                        <a:t>滴數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+mn-lt"/>
                          <a:ea typeface="華康中特圓體" panose="020F0809000000000000" pitchFamily="49" charset="-120"/>
                        </a:rPr>
                        <a:t>功效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8390"/>
                  </a:ext>
                </a:extLst>
              </a:tr>
              <a:tr h="778894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乳香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Frankincense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單萜烯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消炎、促進傷口癒合、促細胞再生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提升免疫功能 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0583"/>
                  </a:ext>
                </a:extLst>
              </a:tr>
              <a:tr h="778894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純正薰衣草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Lavender,True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酯類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適用所有膚質、皮膚發癢、牛皮癬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助傷口療癒、促皮膚細胞再生 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85146"/>
                  </a:ext>
                </a:extLst>
              </a:tr>
              <a:tr h="7788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玫瑰草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Palmarosa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單萜醇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促肌膚細胞再生、保濕護膚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皮膚發炎、牛皮癬 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98589"/>
                  </a:ext>
                </a:extLst>
              </a:tr>
              <a:tr h="778894">
                <a:tc>
                  <a:txBody>
                    <a:bodyPr/>
                    <a:lstStyle/>
                    <a:p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廣藿香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Patchouli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b="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消炎、殺菌、皮膚炎、頭皮問題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pPr algn="l"/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促細胞再生、促傷口癒合、降低食慾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49441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12</a:t>
            </a:fld>
            <a:endParaRPr lang="zh-TW" sz="4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521DDA-D5C5-4D10-FC5E-6CD9E9EF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218" y="3213570"/>
            <a:ext cx="2945230" cy="37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5BA8-C49F-650C-E6E0-5D9BFA77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04" y="5291511"/>
            <a:ext cx="11284085" cy="1468876"/>
          </a:xfrm>
        </p:spPr>
        <p:txBody>
          <a:bodyPr>
            <a:normAutofit/>
          </a:bodyPr>
          <a:lstStyle/>
          <a:p>
            <a:pPr algn="l"/>
            <a:br>
              <a:rPr lang="en-US" altLang="zh-TW" sz="3300" dirty="0">
                <a:solidFill>
                  <a:schemeClr val="accent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3300" dirty="0">
                <a:solidFill>
                  <a:schemeClr val="accent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配方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3-10ml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濃度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3%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 甜杏仁油：緩解發炎肌膚</a:t>
            </a:r>
            <a:endParaRPr lang="zh-TW" altLang="en-US" sz="3500" dirty="0">
              <a:solidFill>
                <a:srgbClr val="403218"/>
              </a:solidFill>
            </a:endParaRP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9D7117A7-EA66-0AED-E12D-EC39BA7C0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95175"/>
              </p:ext>
            </p:extLst>
          </p:nvPr>
        </p:nvGraphicFramePr>
        <p:xfrm>
          <a:off x="1742872" y="1459148"/>
          <a:ext cx="8706255" cy="356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226">
                  <a:extLst>
                    <a:ext uri="{9D8B030D-6E8A-4147-A177-3AD203B41FA5}">
                      <a16:colId xmlns:a16="http://schemas.microsoft.com/office/drawing/2014/main" val="4079406101"/>
                    </a:ext>
                  </a:extLst>
                </a:gridCol>
                <a:gridCol w="873868">
                  <a:extLst>
                    <a:ext uri="{9D8B030D-6E8A-4147-A177-3AD203B41FA5}">
                      <a16:colId xmlns:a16="http://schemas.microsoft.com/office/drawing/2014/main" val="290102754"/>
                    </a:ext>
                  </a:extLst>
                </a:gridCol>
                <a:gridCol w="4447161">
                  <a:extLst>
                    <a:ext uri="{9D8B030D-6E8A-4147-A177-3AD203B41FA5}">
                      <a16:colId xmlns:a16="http://schemas.microsoft.com/office/drawing/2014/main" val="2520738732"/>
                    </a:ext>
                  </a:extLst>
                </a:gridCol>
              </a:tblGrid>
              <a:tr h="4913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精油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滴數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功效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8390"/>
                  </a:ext>
                </a:extLst>
              </a:tr>
              <a:tr h="904075">
                <a:tc>
                  <a:txBody>
                    <a:bodyPr/>
                    <a:lstStyle/>
                    <a:p>
                      <a:r>
                        <a:rPr lang="zh-TW" altLang="en-US" sz="2000" kern="120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  <a:cs typeface="+mn-cs"/>
                        </a:rPr>
                        <a:t>純正薰衣草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Lavender,True</a:t>
                      </a:r>
                      <a:endParaRPr lang="en-US" altLang="zh-TW" sz="2000" kern="120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  <a:cs typeface="+mn-cs"/>
                      </a:endParaRPr>
                    </a:p>
                    <a:p>
                      <a:r>
                        <a:rPr lang="en-US" altLang="zh-TW" sz="2000" kern="120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  <a:cs typeface="+mn-cs"/>
                        </a:rPr>
                        <a:t>酯類</a:t>
                      </a:r>
                      <a:r>
                        <a:rPr lang="en-US" altLang="zh-TW" sz="2000" kern="120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  <a:cs typeface="+mn-cs"/>
                        </a:rPr>
                        <a:t>)</a:t>
                      </a:r>
                      <a:endParaRPr lang="zh-TW" altLang="en-US" sz="2000" kern="1200" dirty="0">
                        <a:solidFill>
                          <a:srgbClr val="40321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適用所有膚質、皮膚發癢、牛皮癬、助傷口療癒、促肌膚細胞再生 </a:t>
                      </a:r>
                      <a:endParaRPr lang="zh-TW" altLang="en-US" sz="2000" dirty="0">
                        <a:solidFill>
                          <a:srgbClr val="40321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0583"/>
                  </a:ext>
                </a:extLst>
              </a:tr>
              <a:tr h="904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德國洋甘菊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Camomile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 German</a:t>
                      </a:r>
                    </a:p>
                    <a:p>
                      <a:pPr algn="l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抗過敏、促傷口癒合、敏感肌膚調理、皮膚搔癢</a:t>
                      </a:r>
                      <a:endParaRPr lang="zh-TW" altLang="en-US" sz="2000" dirty="0">
                        <a:solidFill>
                          <a:srgbClr val="40321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85146"/>
                  </a:ext>
                </a:extLst>
              </a:tr>
              <a:tr h="1260828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廣藿香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Patchouli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消炎、殺菌、皮膚炎、頭皮問題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  <a:p>
                      <a:pPr algn="l"/>
                      <a:r>
                        <a:rPr lang="zh-TW" altLang="en-US" sz="2000" b="0" dirty="0">
                          <a:solidFill>
                            <a:srgbClr val="403218"/>
                          </a:solidFill>
                          <a:latin typeface="+mn-lt"/>
                          <a:ea typeface="華康中特圓體" panose="020F0809000000000000" pitchFamily="49" charset="-120"/>
                        </a:rPr>
                        <a:t>促細胞再生、促傷口癒合、降低食慾</a:t>
                      </a:r>
                      <a:endParaRPr lang="en-US" altLang="zh-TW" sz="2000" b="0" dirty="0">
                        <a:solidFill>
                          <a:srgbClr val="403218"/>
                        </a:solidFill>
                        <a:latin typeface="+mn-lt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98589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13</a:t>
            </a:fld>
            <a:endParaRPr lang="zh-TW" sz="4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4A33DC-618E-F753-0387-1DC49E84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400" y="3239309"/>
            <a:ext cx="2945230" cy="37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5BA8-C49F-650C-E6E0-5D9BFA77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3" y="5768502"/>
            <a:ext cx="10155675" cy="952973"/>
          </a:xfrm>
        </p:spPr>
        <p:txBody>
          <a:bodyPr>
            <a:normAutofit/>
          </a:bodyPr>
          <a:lstStyle/>
          <a:p>
            <a:pPr algn="l"/>
            <a:r>
              <a:rPr lang="zh-TW" altLang="en-US" sz="3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配方</a:t>
            </a:r>
            <a:r>
              <a:rPr lang="en-US" altLang="zh-TW" sz="3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4-10ml</a:t>
            </a:r>
            <a:r>
              <a:rPr lang="zh-TW" altLang="en-US" sz="3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濃度</a:t>
            </a:r>
            <a:r>
              <a:rPr lang="en-US" altLang="zh-TW" sz="3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3%</a:t>
            </a:r>
            <a:r>
              <a:rPr lang="zh-TW" altLang="en-US" sz="3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甜杏仁油：緩解發炎、滋潤肌膚</a:t>
            </a:r>
            <a:endParaRPr lang="zh-TW" altLang="en-US" sz="2800" dirty="0">
              <a:solidFill>
                <a:srgbClr val="403218"/>
              </a:solidFill>
            </a:endParaRP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9D7117A7-EA66-0AED-E12D-EC39BA7C0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301341"/>
              </p:ext>
            </p:extLst>
          </p:nvPr>
        </p:nvGraphicFramePr>
        <p:xfrm>
          <a:off x="1797996" y="1342417"/>
          <a:ext cx="8596008" cy="371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31">
                  <a:extLst>
                    <a:ext uri="{9D8B030D-6E8A-4147-A177-3AD203B41FA5}">
                      <a16:colId xmlns:a16="http://schemas.microsoft.com/office/drawing/2014/main" val="4079406101"/>
                    </a:ext>
                  </a:extLst>
                </a:gridCol>
                <a:gridCol w="695407">
                  <a:extLst>
                    <a:ext uri="{9D8B030D-6E8A-4147-A177-3AD203B41FA5}">
                      <a16:colId xmlns:a16="http://schemas.microsoft.com/office/drawing/2014/main" val="290102754"/>
                    </a:ext>
                  </a:extLst>
                </a:gridCol>
                <a:gridCol w="4507270">
                  <a:extLst>
                    <a:ext uri="{9D8B030D-6E8A-4147-A177-3AD203B41FA5}">
                      <a16:colId xmlns:a16="http://schemas.microsoft.com/office/drawing/2014/main" val="2520738732"/>
                    </a:ext>
                  </a:extLst>
                </a:gridCol>
              </a:tblGrid>
              <a:tr h="6330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精油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滴數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功效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8390"/>
                  </a:ext>
                </a:extLst>
              </a:tr>
              <a:tr h="77125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純正薰衣草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Lavender,True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酯類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適用所有膚質、平衡皮脂分泌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促進皮膚細胞再生、助傷口癒合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0583"/>
                  </a:ext>
                </a:extLst>
              </a:tr>
              <a:tr h="77125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德國洋甘菊</a:t>
                      </a:r>
                      <a:r>
                        <a:rPr lang="en-US" altLang="zh-TW" sz="2000" b="0" dirty="0" err="1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Camomile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 German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抗過敏、促傷口癒合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敏感肌膚調理、皮膚搔癢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85146"/>
                  </a:ext>
                </a:extLst>
              </a:tr>
              <a:tr h="77125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廣藿香</a:t>
                      </a:r>
                      <a:r>
                        <a:rPr lang="en-US" altLang="zh-TW" sz="2000" b="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Patchouli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倍半萜烯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消炎、殺菌、皮膚炎、頭皮問題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98589"/>
                  </a:ext>
                </a:extLst>
              </a:tr>
              <a:tr h="771251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檸檬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Lemon</a:t>
                      </a:r>
                    </a:p>
                    <a:p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單萜烯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助皮膚去除老化角質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pPr algn="l"/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讓氣味有股甜香感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49441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14</a:t>
            </a:fld>
            <a:endParaRPr lang="zh-TW" sz="44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2321F0-8579-E566-F13C-FD1774D8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858" y="3212192"/>
            <a:ext cx="2945230" cy="37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15</a:t>
            </a:fld>
            <a:endParaRPr lang="zh-TW" sz="4400" b="1" dirty="0"/>
          </a:p>
        </p:txBody>
      </p:sp>
      <p:graphicFrame>
        <p:nvGraphicFramePr>
          <p:cNvPr id="13" name="內容版面配置區 12">
            <a:extLst>
              <a:ext uri="{FF2B5EF4-FFF2-40B4-BE49-F238E27FC236}">
                <a16:creationId xmlns:a16="http://schemas.microsoft.com/office/drawing/2014/main" id="{CF51F6B3-9FE0-A43B-EA3A-F898D1283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05492"/>
              </p:ext>
            </p:extLst>
          </p:nvPr>
        </p:nvGraphicFramePr>
        <p:xfrm>
          <a:off x="1702341" y="1429966"/>
          <a:ext cx="8754894" cy="350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556">
                  <a:extLst>
                    <a:ext uri="{9D8B030D-6E8A-4147-A177-3AD203B41FA5}">
                      <a16:colId xmlns:a16="http://schemas.microsoft.com/office/drawing/2014/main" val="2585575548"/>
                    </a:ext>
                  </a:extLst>
                </a:gridCol>
                <a:gridCol w="6143338">
                  <a:extLst>
                    <a:ext uri="{9D8B030D-6E8A-4147-A177-3AD203B41FA5}">
                      <a16:colId xmlns:a16="http://schemas.microsoft.com/office/drawing/2014/main" val="4049907303"/>
                    </a:ext>
                  </a:extLst>
                </a:gridCol>
              </a:tblGrid>
              <a:tr h="856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追蹤報告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69604"/>
                  </a:ext>
                </a:extLst>
              </a:tr>
              <a:tr h="1307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</a:t>
                      </a:r>
                      <a:r>
                        <a:rPr lang="en-US" altLang="zh-TW" sz="24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1</a:t>
                      </a:r>
                      <a:endParaRPr lang="zh-TW" altLang="en-US" sz="24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請個案分早中晚三次塗抹，經過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3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天之後，斑塊現象明顯淡化，也沒有持續搔癢。個案本身自己也覺得不可思議，沒想到芳療能帶來如此顯著的改變。</a:t>
                      </a:r>
                      <a:endParaRPr lang="en-US" altLang="zh-TW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endParaRPr lang="zh-TW" altLang="en-US" sz="20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346204"/>
                  </a:ext>
                </a:extLst>
              </a:tr>
              <a:tr h="1340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</a:t>
                      </a:r>
                      <a:r>
                        <a:rPr lang="en-US" altLang="zh-TW" sz="24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2</a:t>
                      </a:r>
                      <a:endParaRPr lang="zh-TW" altLang="en-US" sz="2400" dirty="0">
                        <a:solidFill>
                          <a:srgbClr val="403218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斑塊現象雖沒有持續惡化，但改善狀況不明顯。建議個案，每日飲用水為</a:t>
                      </a:r>
                      <a:r>
                        <a:rPr lang="en-US" altLang="zh-TW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3000CC</a:t>
                      </a:r>
                      <a:r>
                        <a:rPr lang="zh-TW" altLang="en-US" sz="2000" dirty="0">
                          <a:solidFill>
                            <a:srgbClr val="403218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，定時定量用餐，固定運動，以利排毒；雖無進展但個案還是很開心，至少沒有持續發癢。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1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13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64F556-AA70-46E3-381C-B69161FF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16</a:t>
            </a:fld>
            <a:endParaRPr lang="zh-TW" sz="4400" b="1" dirty="0"/>
          </a:p>
        </p:txBody>
      </p:sp>
      <p:graphicFrame>
        <p:nvGraphicFramePr>
          <p:cNvPr id="13" name="內容版面配置區 12">
            <a:extLst>
              <a:ext uri="{FF2B5EF4-FFF2-40B4-BE49-F238E27FC236}">
                <a16:creationId xmlns:a16="http://schemas.microsoft.com/office/drawing/2014/main" id="{CF51F6B3-9FE0-A43B-EA3A-F898D1283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31498"/>
              </p:ext>
            </p:extLst>
          </p:nvPr>
        </p:nvGraphicFramePr>
        <p:xfrm>
          <a:off x="1741251" y="1352144"/>
          <a:ext cx="8696528" cy="363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145">
                  <a:extLst>
                    <a:ext uri="{9D8B030D-6E8A-4147-A177-3AD203B41FA5}">
                      <a16:colId xmlns:a16="http://schemas.microsoft.com/office/drawing/2014/main" val="2585575548"/>
                    </a:ext>
                  </a:extLst>
                </a:gridCol>
                <a:gridCol w="6102383">
                  <a:extLst>
                    <a:ext uri="{9D8B030D-6E8A-4147-A177-3AD203B41FA5}">
                      <a16:colId xmlns:a16="http://schemas.microsoft.com/office/drawing/2014/main" val="4049907303"/>
                    </a:ext>
                  </a:extLst>
                </a:gridCol>
              </a:tblGrid>
              <a:tr h="902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追蹤報告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969604"/>
                  </a:ext>
                </a:extLst>
              </a:tr>
              <a:tr h="13176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accent3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</a:t>
                      </a:r>
                      <a:r>
                        <a:rPr lang="en-US" altLang="zh-TW" sz="2400" dirty="0">
                          <a:solidFill>
                            <a:schemeClr val="accent3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accent3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chemeClr val="accent3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個案非常喜歡這次的香味，跟前兩次相比，更有意願且會主動塗抹。頭皮上的斑塊，以漸漸淡化並恢復成原來的膚色。</a:t>
                      </a:r>
                      <a:endParaRPr lang="en-US" altLang="zh-TW" sz="2000" dirty="0">
                        <a:solidFill>
                          <a:schemeClr val="accent3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endParaRPr lang="zh-TW" altLang="en-US" sz="2000" dirty="0">
                        <a:solidFill>
                          <a:schemeClr val="accent3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346204"/>
                  </a:ext>
                </a:extLst>
              </a:tr>
              <a:tr h="14119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accent3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追蹤</a:t>
                      </a:r>
                      <a:r>
                        <a:rPr lang="en-US" altLang="zh-TW" sz="2400" dirty="0">
                          <a:solidFill>
                            <a:schemeClr val="accent3"/>
                          </a:solidFill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accent3"/>
                        </a:solidFill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0" i="0" u="none" strike="noStrike" kern="1200" dirty="0">
                          <a:solidFill>
                            <a:srgbClr val="4A3A1C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考量到天氣炎熱，配方加上檸檬，增加柑橘氣味。</a:t>
                      </a:r>
                      <a:endParaRPr lang="en-US" altLang="zh-TW" sz="2000" b="0" i="0" u="none" strike="noStrike" kern="1200" dirty="0">
                        <a:solidFill>
                          <a:srgbClr val="4A3A1C"/>
                        </a:solidFill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pPr marL="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0" i="0" u="none" strike="noStrike" kern="1200" dirty="0">
                          <a:solidFill>
                            <a:srgbClr val="4A3A1C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個案也非常很喜歡這次的氣味，但改善的狀況有停滯現象。</a:t>
                      </a:r>
                      <a:endParaRPr lang="en-US" altLang="zh-TW" sz="2000" b="0" i="0" u="none" strike="noStrike" kern="1200" dirty="0">
                        <a:solidFill>
                          <a:srgbClr val="4A3A1C"/>
                        </a:solidFill>
                        <a:effectLst/>
                        <a:latin typeface="華康中特圓體" panose="020F0809000000000000" pitchFamily="49" charset="-120"/>
                        <a:ea typeface="華康中特圓體" panose="020F0809000000000000" pitchFamily="49" charset="-120"/>
                      </a:endParaRPr>
                    </a:p>
                    <a:p>
                      <a:pPr marL="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0" i="0" u="none" strike="noStrike" kern="1200" dirty="0">
                          <a:solidFill>
                            <a:srgbClr val="4A3A1C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建議</a:t>
                      </a:r>
                      <a:r>
                        <a:rPr lang="zh-TW" altLang="en-US" sz="2000" b="0" i="0" u="none" strike="noStrike" kern="1200" dirty="0">
                          <a:solidFill>
                            <a:srgbClr val="4A3A1C"/>
                          </a:solidFill>
                          <a:effectLst/>
                          <a:latin typeface="華康中特圓體" panose="020F0809000000000000" pitchFamily="49" charset="-120"/>
                          <a:ea typeface="華康中特圓體" panose="020F0809000000000000" pitchFamily="49" charset="-120"/>
                        </a:rPr>
                        <a:t>使用無矽靈洗髮精和用手工皂做清潔。</a:t>
                      </a:r>
                      <a:endParaRPr lang="zh-TW" altLang="zh-TW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1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1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4761A0-E2AD-E456-3691-F67977EB2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17</a:t>
            </a:fld>
            <a:endParaRPr lang="zh-TW" sz="4400" b="1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164CD49-E4C8-9BED-08B1-3895A7BB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28" y="1114566"/>
            <a:ext cx="3378738" cy="4004732"/>
          </a:xfrm>
          <a:prstGeom prst="rect">
            <a:avLst/>
          </a:prstGeom>
        </p:spPr>
      </p:pic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705A8DF9-9E80-27E0-8E8B-790B87EF6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6238" y="1114566"/>
            <a:ext cx="3504936" cy="4004732"/>
          </a:xfrm>
        </p:spPr>
      </p:pic>
    </p:spTree>
    <p:extLst>
      <p:ext uri="{BB962C8B-B14F-4D97-AF65-F5344CB8AC3E}">
        <p14:creationId xmlns:p14="http://schemas.microsoft.com/office/powerpoint/2010/main" val="358656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200" y="2282970"/>
            <a:ext cx="8705088" cy="2002536"/>
          </a:xfrm>
        </p:spPr>
        <p:txBody>
          <a:bodyPr rtlCol="0">
            <a:normAutofit fontScale="90000"/>
          </a:bodyPr>
          <a:lstStyle>
            <a:defPPr>
              <a:defRPr lang="zh-TW"/>
            </a:defPPr>
          </a:lstStyle>
          <a:p>
            <a:br>
              <a:rPr lang="en-US" altLang="zh-TW" sz="5400" dirty="0"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zh-TW" altLang="en-US" sz="73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個案回饋</a:t>
            </a:r>
            <a:br>
              <a:rPr lang="zh-TW" altLang="zh-TW" sz="6000" dirty="0">
                <a:solidFill>
                  <a:schemeClr val="accent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endParaRPr lang="zh-TW" altLang="zh-TW" sz="6000" dirty="0">
              <a:solidFill>
                <a:schemeClr val="accent3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“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31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381" y="1164283"/>
            <a:ext cx="4974336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60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個案心得</a:t>
            </a:r>
            <a:endParaRPr lang="zh-TW" sz="6000" dirty="0">
              <a:solidFill>
                <a:srgbClr val="403218"/>
              </a:solidFill>
            </a:endParaRPr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F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416" y="2662299"/>
            <a:ext cx="7266562" cy="32034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rtl="0">
              <a:buNone/>
            </a:pPr>
            <a:r>
              <a:rPr lang="en-US" altLang="zh-TW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1.</a:t>
            </a:r>
            <a:r>
              <a:rPr lang="zh-TW" altLang="en-US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一種新的選擇方式</a:t>
            </a:r>
            <a:br>
              <a:rPr lang="en-US" altLang="zh-TW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en-US" altLang="zh-TW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2.</a:t>
            </a:r>
            <a:r>
              <a:rPr lang="zh-TW" altLang="en-US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重回自信</a:t>
            </a:r>
            <a:br>
              <a:rPr lang="en-US" altLang="zh-TW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en-US" altLang="zh-TW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3.</a:t>
            </a:r>
            <a:r>
              <a:rPr lang="zh-TW" altLang="en-US" sz="4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意外的省錢</a:t>
            </a:r>
            <a:endParaRPr lang="en-US" altLang="zh-TW" sz="48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  <p:sp>
        <p:nvSpPr>
          <p:cNvPr id="9" name="投影片編號版面配置區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pPr rtl="0"/>
              <a:t>19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220" y="763524"/>
            <a:ext cx="4763635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6000" dirty="0">
                <a:solidFill>
                  <a:schemeClr val="accent3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</a:t>
            </a:r>
            <a:r>
              <a:rPr lang="zh-TW" altLang="en-US" sz="60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目錄</a:t>
            </a:r>
            <a:endParaRPr lang="zh-TW" sz="60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07938" y="1849094"/>
            <a:ext cx="3749040" cy="43068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01.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個案簡介</a:t>
            </a:r>
            <a:endParaRPr lang="en-US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02.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文獻查證</a:t>
            </a:r>
            <a:endParaRPr lang="zh-TW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03.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芳療配方</a:t>
            </a:r>
            <a:endParaRPr lang="en-US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04.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個案追蹤</a:t>
            </a:r>
            <a:endParaRPr lang="en-US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r>
              <a:rPr lang="en-US" altLang="zh-TW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05.</a:t>
            </a:r>
            <a:r>
              <a:rPr lang="zh-TW" altLang="en-US" sz="3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個案回饋</a:t>
            </a:r>
            <a:endParaRPr lang="zh-TW" altLang="zh-TW" sz="3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endParaRPr lang="zh-TW" altLang="zh-TW" sz="2400" dirty="0">
              <a:solidFill>
                <a:schemeClr val="accent3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t>2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965957"/>
            <a:ext cx="8695944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5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俞婷個人回饋</a:t>
            </a:r>
            <a:endParaRPr lang="zh-TW" sz="5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976" y="2167808"/>
            <a:ext cx="8695943" cy="4048167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marL="0" indent="0" algn="l" rtl="0">
              <a:lnSpc>
                <a:spcPct val="100000"/>
              </a:lnSpc>
              <a:buNone/>
            </a:pPr>
            <a:r>
              <a:rPr lang="en-US" altLang="zh-TW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1.</a:t>
            </a:r>
            <a:r>
              <a:rPr lang="zh-TW" altLang="en-US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精油</a:t>
            </a:r>
            <a:r>
              <a:rPr lang="zh-TW" altLang="en-US" sz="5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≠</a:t>
            </a:r>
            <a:r>
              <a:rPr lang="zh-TW" altLang="en-US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萬靈丹</a:t>
            </a:r>
            <a:br>
              <a:rPr lang="en-US" altLang="zh-TW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en-US" altLang="zh-TW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2.</a:t>
            </a:r>
            <a:r>
              <a:rPr lang="zh-TW" altLang="en-US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三餐正常、多喝水、固定運動</a:t>
            </a:r>
            <a:br>
              <a:rPr lang="en-US" altLang="zh-TW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</a:br>
            <a:r>
              <a:rPr lang="en-US" altLang="zh-TW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3.</a:t>
            </a:r>
            <a:r>
              <a:rPr lang="zh-TW" altLang="en-US" sz="42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好好愛自己並善待自己</a:t>
            </a:r>
            <a:endParaRPr lang="zh-TW" sz="4200" dirty="0">
              <a:solidFill>
                <a:srgbClr val="403218"/>
              </a:solidFill>
              <a:cs typeface="Calibri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pPr rtl="0"/>
              <a:t>20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568102"/>
            <a:ext cx="3229583" cy="1721796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sz="5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感謝您</a:t>
            </a:r>
            <a:r>
              <a:rPr lang="zh-TW" altLang="en-US" sz="5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的聆聽</a:t>
            </a:r>
            <a:endParaRPr lang="zh-TW" sz="5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277" y="2062264"/>
            <a:ext cx="5129719" cy="2394366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sz="5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芳療師：羅俞婷</a:t>
            </a:r>
            <a:endParaRPr lang="zh-TW" sz="5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7096"/>
            <a:ext cx="9884664" cy="731520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altLang="en-US" sz="6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個案簡介</a:t>
            </a:r>
            <a:endParaRPr lang="en-US" altLang="zh-TW" sz="6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007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437" y="1099226"/>
            <a:ext cx="9805481" cy="4980561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algn="l" rtl="0"/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陳先生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/24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歲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/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金牛座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/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牛皮癬</a:t>
            </a:r>
            <a:endParaRPr lang="en-US" altLang="zh-TW" sz="35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algn="l"/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喜歡假日往戶外跑</a:t>
            </a:r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/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愛喝含糖飲料</a:t>
            </a:r>
            <a:endParaRPr lang="en-US" altLang="zh-TW" sz="35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algn="l" rtl="0"/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水分攝取和運動量皆不足</a:t>
            </a:r>
            <a:endParaRPr lang="en-US" altLang="zh-TW" sz="35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algn="l" rtl="0"/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與個案淵源：辦公室同事</a:t>
            </a:r>
            <a:endParaRPr lang="en-US" altLang="zh-TW" sz="35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algn="l" rtl="0"/>
            <a:r>
              <a:rPr lang="en-US" altLang="zh-TW" sz="35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BMI</a:t>
            </a:r>
            <a:r>
              <a:rPr lang="zh-TW" altLang="en-US" sz="35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值</a:t>
            </a:r>
            <a:r>
              <a:rPr lang="en-US" altLang="zh-TW" sz="35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33.4</a:t>
            </a:r>
            <a:r>
              <a:rPr lang="zh-TW" altLang="en-US" sz="35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 </a:t>
            </a:r>
            <a:r>
              <a:rPr lang="zh-TW" altLang="en-US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中度肥胖：</a:t>
            </a:r>
            <a:r>
              <a:rPr lang="en-US" altLang="zh-TW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30≦</a:t>
            </a:r>
            <a:r>
              <a:rPr lang="zh-TW" altLang="en-US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BMI</a:t>
            </a:r>
            <a:r>
              <a:rPr lang="zh-TW" altLang="en-US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＜</a:t>
            </a:r>
            <a:r>
              <a:rPr lang="en-US" altLang="zh-TW" sz="3500" b="0" i="0" dirty="0">
                <a:solidFill>
                  <a:srgbClr val="403218"/>
                </a:solidFill>
                <a:effectLst/>
                <a:highlight>
                  <a:srgbClr val="FFFFFF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35</a:t>
            </a:r>
            <a:endParaRPr lang="en-US" altLang="zh-TW" sz="35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  <a:p>
            <a:pPr algn="l" rtl="0"/>
            <a:r>
              <a:rPr lang="en-US" altLang="zh-TW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2023</a:t>
            </a:r>
            <a:r>
              <a:rPr lang="zh-TW" altLang="en-US" sz="35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年發病，經醫生確定為牛皮癬患者。</a:t>
            </a:r>
            <a:endParaRPr lang="zh-TW" sz="3500" dirty="0">
              <a:solidFill>
                <a:srgbClr val="403218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pPr rtl="0"/>
              <a:t>4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83B7B-CDF6-CAE7-82C1-0AA0B02E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782292"/>
            <a:ext cx="8695944" cy="1325880"/>
          </a:xfrm>
        </p:spPr>
        <p:txBody>
          <a:bodyPr/>
          <a:lstStyle/>
          <a:p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芳療協助</a:t>
            </a:r>
            <a:endParaRPr lang="zh-TW" altLang="en-US" dirty="0">
              <a:solidFill>
                <a:srgbClr val="403218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073F9D-7168-C377-5D32-991E2567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319" y="1837068"/>
            <a:ext cx="8790562" cy="29781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降低搔癢和使用藥物的頻率</a:t>
            </a:r>
            <a:endParaRPr lang="en-US" altLang="zh-TW" sz="4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有助正常的社交行為和提升自信</a:t>
            </a:r>
            <a:endParaRPr lang="en-US" altLang="zh-TW" sz="4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3.</a:t>
            </a:r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對精油有正確觀念且善待自己</a:t>
            </a:r>
            <a:endParaRPr lang="en-US" altLang="zh-TW" sz="4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4.</a:t>
            </a:r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感受並享受香氛所帶來的美好</a:t>
            </a:r>
            <a:endParaRPr lang="en-US" altLang="zh-TW" sz="44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endParaRPr lang="en-US" altLang="zh-TW" sz="4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AB52DB-D963-326A-5FA3-D1A20AA89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5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6738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7096"/>
            <a:ext cx="9884664" cy="731520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altLang="en-US" sz="66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文獻查證</a:t>
            </a:r>
            <a:endParaRPr lang="zh-TW" altLang="zh-TW" sz="66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791" y="1040860"/>
            <a:ext cx="8929992" cy="3949429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algn="l"/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在台灣牛皮癬病患不少，平均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</a:t>
            </a:r>
            <a:r>
              <a:rPr lang="en-US" altLang="zh-TW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500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位就有</a:t>
            </a:r>
            <a:r>
              <a:rPr lang="en-US" altLang="zh-TW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位</a:t>
            </a:r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是牛皮癬患者，好發年齡為</a:t>
            </a:r>
            <a:r>
              <a:rPr lang="en-US" altLang="zh-TW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20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歲</a:t>
            </a:r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左右的年輕族群與</a:t>
            </a:r>
            <a:r>
              <a:rPr lang="en-US" altLang="zh-TW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60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歲</a:t>
            </a:r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的中壯年族群。</a:t>
            </a:r>
            <a:endParaRPr lang="en-US" altLang="zh-TW" sz="28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 rtl="0"/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其又稱為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乾癬</a:t>
            </a:r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、銀屑病，因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免疫系統異常</a:t>
            </a:r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而造成皮膚發炎、以異常速度製造新細胞，形成牛皮癬斑塊。患者皮膚會出現厚化的皮膚，或者出現鱗片般的斑塊，皮膚癢、皮脂碎屑也會同時伴隨。</a:t>
            </a:r>
            <a:endParaRPr lang="en-US" altLang="zh-TW" sz="28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 rtl="0"/>
            <a:r>
              <a:rPr lang="zh-TW" altLang="en-US" sz="28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成因可能為遺傳、壓力、細菌感染、藥物誘發等，但</a:t>
            </a:r>
            <a:r>
              <a:rPr lang="zh-TW" altLang="en-US" sz="28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切確原因仍未知。</a:t>
            </a:r>
            <a:endParaRPr lang="zh-TW" sz="2800" dirty="0">
              <a:solidFill>
                <a:srgbClr val="403218"/>
              </a:solidFill>
              <a:highlight>
                <a:srgbClr val="FFFF00"/>
              </a:highligh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pPr rtl="0"/>
              <a:t>7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215606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1" y="797668"/>
            <a:ext cx="8891081" cy="4795736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algn="l"/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治療方式為：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外用類固醇 </a:t>
            </a:r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外用維生素 </a:t>
            </a:r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外用</a:t>
            </a:r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A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酸 </a:t>
            </a:r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保濕劑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照護措施為：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A.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需要有</a:t>
            </a:r>
            <a:r>
              <a:rPr lang="zh-TW" altLang="en-US" sz="27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恆心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及持續的治療 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B.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避免皮膚受傷，因為乾癬患者的病灶常發生在受傷處 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C.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避免使用會惡化乾癬的藥物 例如：口服或注射類固醇 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D.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就醫時，要</a:t>
            </a:r>
            <a:r>
              <a:rPr lang="zh-TW" altLang="en-US" sz="27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主動告知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醫生是乾癬患者 </a:t>
            </a:r>
            <a:endParaRPr lang="en-US" alt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l"/>
            <a:r>
              <a:rPr lang="en-US" altLang="zh-TW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E.</a:t>
            </a:r>
            <a:r>
              <a:rPr lang="zh-TW" altLang="en-US" sz="2700" dirty="0">
                <a:solidFill>
                  <a:srgbClr val="403218"/>
                </a:solidFill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學習壓力控制</a:t>
            </a:r>
            <a:r>
              <a:rPr lang="zh-TW" altLang="en-US" sz="27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，因為壓力可能在某些病人上引發乾癬</a:t>
            </a:r>
            <a:endParaRPr lang="zh-TW" sz="2700" dirty="0">
              <a:solidFill>
                <a:srgbClr val="403218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en-US" altLang="zh-TW" sz="4400" b="1" smtClean="0"/>
              <a:pPr rtl="0"/>
              <a:t>8</a:t>
            </a:fld>
            <a:endParaRPr 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314006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64958-3D12-BB0C-0A53-797067E4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835795"/>
            <a:ext cx="8695944" cy="1325880"/>
          </a:xfrm>
        </p:spPr>
        <p:txBody>
          <a:bodyPr/>
          <a:lstStyle/>
          <a:p>
            <a:r>
              <a:rPr lang="zh-TW" altLang="en-US" sz="4400" dirty="0">
                <a:solidFill>
                  <a:srgbClr val="403218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Gill Sans Light" panose="020B0302020104020203" pitchFamily="34" charset="-79"/>
              </a:rPr>
              <a:t>牛皮癬之患者</a:t>
            </a:r>
            <a:endParaRPr lang="zh-TW" altLang="en-US" dirty="0">
              <a:solidFill>
                <a:srgbClr val="403218"/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509983F-1678-10D8-2DAB-C2B890EF9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861" y="1879986"/>
            <a:ext cx="4349750" cy="3161948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E49E6E-B76A-328F-4016-9D67D259D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US" altLang="zh-TW" sz="4400" b="1" smtClean="0"/>
              <a:pPr rtl="0"/>
              <a:t>9</a:t>
            </a:fld>
            <a:endParaRPr lang="zh-TW" sz="4400" b="1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6C27891-D8AA-298A-9270-EE57836D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42" y="1889714"/>
            <a:ext cx="4359397" cy="3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0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2119</TotalTime>
  <Words>1097</Words>
  <Application>Microsoft Office PowerPoint</Application>
  <PresentationFormat>寬螢幕</PresentationFormat>
  <Paragraphs>186</Paragraphs>
  <Slides>21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Microsoft JhengHei UI</vt:lpstr>
      <vt:lpstr>Microsoft JhengHei UI Light</vt:lpstr>
      <vt:lpstr>華康中特圓體</vt:lpstr>
      <vt:lpstr>Arial</vt:lpstr>
      <vt:lpstr>Calibri</vt:lpstr>
      <vt:lpstr>Office 佈景主題</vt:lpstr>
      <vt:lpstr> 香氣發表會</vt:lpstr>
      <vt:lpstr>  目錄</vt:lpstr>
      <vt:lpstr>個案簡介</vt:lpstr>
      <vt:lpstr>PowerPoint 簡報</vt:lpstr>
      <vt:lpstr>芳療協助</vt:lpstr>
      <vt:lpstr>文獻查證</vt:lpstr>
      <vt:lpstr>PowerPoint 簡報</vt:lpstr>
      <vt:lpstr>PowerPoint 簡報</vt:lpstr>
      <vt:lpstr>牛皮癬之患者</vt:lpstr>
      <vt:lpstr> 芳療配方+個案追蹤</vt:lpstr>
      <vt:lpstr>配方1-10ml濃度3%         甜杏仁油：親膚性 </vt:lpstr>
      <vt:lpstr>配方2-10ml濃度3%  甜杏仁油+金盞花浸泡油：親膚性+安撫、修護肌膚 </vt:lpstr>
      <vt:lpstr>   配方3-10ml濃度3%    甜杏仁油：緩解發炎肌膚</vt:lpstr>
      <vt:lpstr>配方4-10ml濃度3% 甜杏仁油：緩解發炎、滋潤肌膚</vt:lpstr>
      <vt:lpstr>PowerPoint 簡報</vt:lpstr>
      <vt:lpstr>PowerPoint 簡報</vt:lpstr>
      <vt:lpstr>PowerPoint 簡報</vt:lpstr>
      <vt:lpstr> 個案回饋 </vt:lpstr>
      <vt:lpstr>個案心得</vt:lpstr>
      <vt:lpstr>俞婷個人回饋</vt:lpstr>
      <vt:lpstr>感謝您的聆聽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CHUN-JUI LIN</dc:creator>
  <cp:lastModifiedBy>CHUN-JUI LIN</cp:lastModifiedBy>
  <cp:revision>223</cp:revision>
  <dcterms:created xsi:type="dcterms:W3CDTF">2024-07-03T05:48:38Z</dcterms:created>
  <dcterms:modified xsi:type="dcterms:W3CDTF">2024-09-02T03:41:29Z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