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63" r:id="rId6"/>
    <p:sldId id="268" r:id="rId7"/>
    <p:sldId id="270" r:id="rId8"/>
    <p:sldId id="272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11"/>
  </p:normalViewPr>
  <p:slideViewPr>
    <p:cSldViewPr snapToGrid="0" showGuides="1">
      <p:cViewPr varScale="1">
        <p:scale>
          <a:sx n="74" d="100"/>
          <a:sy n="74" d="100"/>
        </p:scale>
        <p:origin x="176" y="600"/>
      </p:cViewPr>
      <p:guideLst>
        <p:guide orient="horz" pos="2137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11/2/24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AA0D94-BFF0-44AF-9E04-13800A619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0242FF-80FA-4D90-877A-E17E4224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AB92798-766F-E243-3516-687A2C87BF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92E287-CC3E-48F7-B435-D232FB900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60E730B-4A95-2012-02A8-93219C238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kumimoji="1" lang="zh-TW" altLang="en-US" sz="6000" dirty="0"/>
              <a:t>香氣發表會</a:t>
            </a:r>
            <a:br>
              <a:rPr kumimoji="1" lang="en-US" altLang="zh-TW" sz="6200" dirty="0"/>
            </a:br>
            <a:br>
              <a:rPr kumimoji="1" lang="en-US" altLang="zh-TW" sz="6200" dirty="0"/>
            </a:br>
            <a:r>
              <a:rPr kumimoji="1" lang="zh-TW" altLang="en-US" sz="5400" dirty="0"/>
              <a:t>去除背後痘痘零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54BB7A-6D45-494D-90A8-2F497C01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2E4495-24BE-4FFE-91E5-5BA7727E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71644A3-12B1-4F51-BB08-FDD391EF5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A6658C1-CF92-4E90-A775-D0D64A3D3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副標題 2">
            <a:extLst>
              <a:ext uri="{FF2B5EF4-FFF2-40B4-BE49-F238E27FC236}">
                <a16:creationId xmlns:a16="http://schemas.microsoft.com/office/drawing/2014/main" id="{6973267A-2C07-E801-7D79-A8DD20093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>
            <a:normAutofit/>
          </a:bodyPr>
          <a:lstStyle/>
          <a:p>
            <a:r>
              <a:rPr kumimoji="1" lang="zh-TW" altLang="en-US" sz="2400" dirty="0"/>
              <a:t>芳療師    吳宏鳴</a:t>
            </a:r>
          </a:p>
        </p:txBody>
      </p:sp>
    </p:spTree>
    <p:extLst>
      <p:ext uri="{BB962C8B-B14F-4D97-AF65-F5344CB8AC3E}">
        <p14:creationId xmlns:p14="http://schemas.microsoft.com/office/powerpoint/2010/main" val="7154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4452A4A-2853-4001-9BA1-21733333F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197834A-EA3F-D6CE-972B-7F1971CC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756339"/>
          </a:xfrm>
        </p:spPr>
        <p:txBody>
          <a:bodyPr>
            <a:normAutofit/>
          </a:bodyPr>
          <a:lstStyle/>
          <a:p>
            <a:r>
              <a:rPr kumimoji="1" lang="zh-TW" altLang="en-US" sz="4400" dirty="0"/>
              <a:t>個案心得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7830FF-EFFF-F3A4-C90F-092EE823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1240971"/>
            <a:ext cx="5168168" cy="4640065"/>
          </a:xfrm>
        </p:spPr>
        <p:txBody>
          <a:bodyPr>
            <a:normAutofit/>
          </a:bodyPr>
          <a:lstStyle/>
          <a:p>
            <a:r>
              <a:rPr lang="en-US" dirty="0">
                <a:latin typeface="Taipei Sans TC Beta" pitchFamily="2" charset="-120"/>
                <a:ea typeface="Taipei Sans TC Beta" pitchFamily="2" charset="-120"/>
              </a:rPr>
              <a:t>利用精油幫助改善皮膚痘痘，這是我第一次嘗試，也是宏鳴跟我提到在芳療師課程，讓我也十分的好奇與興奮，也很想藉由這樣的過程，也了解許多芳香化學分子的功能程度。</a:t>
            </a:r>
          </a:p>
          <a:p>
            <a:r>
              <a:rPr lang="en-US" dirty="0" err="1">
                <a:latin typeface="Taipei Sans TC Beta" pitchFamily="2" charset="-120"/>
                <a:ea typeface="Taipei Sans TC Beta" pitchFamily="2" charset="-120"/>
              </a:rPr>
              <a:t>因為這個過程，我也多聞到到許多精油的味道，也了解到原來可以用這麼多不同的精油來做為改善皮膚的漸進式</a:t>
            </a:r>
            <a:r>
              <a:rPr lang="en-US" dirty="0">
                <a:latin typeface="Taipei Sans TC Beta" pitchFamily="2" charset="-120"/>
                <a:ea typeface="Taipei Sans TC Beta" pitchFamily="2" charset="-120"/>
              </a:rPr>
              <a:t>。</a:t>
            </a:r>
          </a:p>
          <a:p>
            <a:r>
              <a:rPr lang="en-US" dirty="0">
                <a:latin typeface="Taipei Sans TC Beta" pitchFamily="2" charset="-120"/>
                <a:ea typeface="Taipei Sans TC Beta" pitchFamily="2" charset="-120"/>
              </a:rPr>
              <a:t>這一個多月，另一個有趣的是跟宏鳴一起製作我要使用的油膠，因為天氣的關係，我也不太喜歡身體太油的感覺，所以宏鳴建議可以調製成油膠，這樣很適合在台灣轉成夏天使用，特別是對我們都是化學人來說，可以動手製作就是趣事。</a:t>
            </a:r>
          </a:p>
        </p:txBody>
      </p:sp>
      <p:pic>
        <p:nvPicPr>
          <p:cNvPr id="7" name="圖片 6" descr="一張含有 人員, 肉, 脖子, 室內 的圖片&#10;&#10;自動產生的描述">
            <a:extLst>
              <a:ext uri="{FF2B5EF4-FFF2-40B4-BE49-F238E27FC236}">
                <a16:creationId xmlns:a16="http://schemas.microsoft.com/office/drawing/2014/main" id="{5A760A15-8E4A-70C4-86B8-A7E3608F35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241217" y="321733"/>
            <a:ext cx="2380871" cy="28420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B9AC1C-79C9-4966-8F90-DBA8A6984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479254-2731-44C5-88FB-BF4A5EF7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4" name="圖片 3" descr="一張含有 人員, 背部, 脖子, 胸部 的圖片&#10;&#10;自動產生的描述">
            <a:extLst>
              <a:ext uri="{FF2B5EF4-FFF2-40B4-BE49-F238E27FC236}">
                <a16:creationId xmlns:a16="http://schemas.microsoft.com/office/drawing/2014/main" id="{EF09A8E9-D22E-39AB-5A6A-AC11FB0FC4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6087" y="2330472"/>
            <a:ext cx="3106457" cy="37719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C0F8264-A19C-4C08-B6EA-A0BC6DEFB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64CC83-0D4A-4285-9A2E-94AAA96B5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16401C-2A1E-456D-957D-239422512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61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一張含有 圖表, 螢幕擷取畫面, 圖形, 行 的圖片&#10;&#10;自動產生的描述">
            <a:extLst>
              <a:ext uri="{FF2B5EF4-FFF2-40B4-BE49-F238E27FC236}">
                <a16:creationId xmlns:a16="http://schemas.microsoft.com/office/drawing/2014/main" id="{AD390C3B-0E8F-6799-535A-37ECDE88D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794" y="1587024"/>
            <a:ext cx="2448000" cy="17629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197834A-EA3F-D6CE-972B-7F1971CC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596" y="144380"/>
            <a:ext cx="10058400" cy="709438"/>
          </a:xfrm>
        </p:spPr>
        <p:txBody>
          <a:bodyPr anchor="b">
            <a:normAutofit/>
          </a:bodyPr>
          <a:lstStyle/>
          <a:p>
            <a:pPr algn="ctr"/>
            <a:r>
              <a:rPr kumimoji="1" lang="zh-TW" altLang="en-US" sz="4400" dirty="0"/>
              <a:t>芳療師心得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37D9D-C83F-4B5F-A3E4-0566BFFDE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8428" y="842135"/>
            <a:ext cx="3300984" cy="3300984"/>
            <a:chOff x="4387553" y="842135"/>
            <a:chExt cx="3300984" cy="330098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F90687-BF67-41A3-A432-11256130B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C08B7F7-C426-414C-99CF-62072F2A8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3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14E084-82AA-4AF5-8DCD-D78AE42B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45508" y="842135"/>
            <a:ext cx="3300984" cy="3300984"/>
            <a:chOff x="4387553" y="842135"/>
            <a:chExt cx="3300984" cy="330098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A77BFFF-4813-41BB-8509-EDF202F3D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8E3F81-BAE4-49F8-8484-2A01C7D98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3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4" name="圖片 3" descr="一張含有 人員, 背部, 脖子, 胸部 的圖片&#10;&#10;自動產生的描述">
            <a:extLst>
              <a:ext uri="{FF2B5EF4-FFF2-40B4-BE49-F238E27FC236}">
                <a16:creationId xmlns:a16="http://schemas.microsoft.com/office/drawing/2014/main" id="{EF09A8E9-D22E-39AB-5A6A-AC11FB0FC4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6894" y="1337255"/>
            <a:ext cx="1838211" cy="2232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4FBC6F2-8708-4069-AD0A-911A723C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42588" y="842135"/>
            <a:ext cx="3300984" cy="3300984"/>
            <a:chOff x="4387553" y="842135"/>
            <a:chExt cx="3300984" cy="330098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57C3240-E232-44EE-91D6-6DDA664B7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BB6822-B468-43D1-B01B-AAAF30BCB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3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5" name="圖片 4" descr="一張含有 寫生, 美工圖案, 線條藝術, 圖解 的圖片&#10;&#10;自動產生的描述">
            <a:extLst>
              <a:ext uri="{FF2B5EF4-FFF2-40B4-BE49-F238E27FC236}">
                <a16:creationId xmlns:a16="http://schemas.microsoft.com/office/drawing/2014/main" id="{1786E292-F574-D939-9655-994CAD0894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356" y="1425097"/>
            <a:ext cx="2063447" cy="1980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7830FF-EFFF-F3A4-C90F-092EE823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468661"/>
            <a:ext cx="10058400" cy="2217675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latin typeface="Taipei Sans TC Beta" pitchFamily="2" charset="-120"/>
                <a:ea typeface="Taipei Sans TC Beta" pitchFamily="2" charset="-120"/>
              </a:rPr>
              <a:t>在芳療師之路的過程，一直是一件很有趣的事情，而能完成一個個案，幫他解決他的問題，對我來說就像是當老師幫學生解決問題，或是研究出一個新的方法去改善現狀。</a:t>
            </a:r>
          </a:p>
          <a:p>
            <a:pPr algn="just"/>
            <a:r>
              <a:rPr lang="en-US" dirty="0">
                <a:latin typeface="Taipei Sans TC Beta" pitchFamily="2" charset="-120"/>
                <a:ea typeface="Taipei Sans TC Beta" pitchFamily="2" charset="-120"/>
              </a:rPr>
              <a:t>做這個題目，很棒的是遇到一個配合度很高的個案，也願意幫忙進行記錄狀況，這樣也能更好的追蹤，甚至可以看到改善以及了解他的心情，藉由這樣也可以詢問他生活的變化，拉近了友誼，我們也藉由討論改善的方式，尋找文獻的過程，也更了解精油的世界，有些東西有點難用言語形容，就像是雨後的氣味對每個人都不一樣，而芳香分子的魅力以及功用也需要我們去探索。</a:t>
            </a:r>
          </a:p>
        </p:txBody>
      </p:sp>
    </p:spTree>
    <p:extLst>
      <p:ext uri="{BB962C8B-B14F-4D97-AF65-F5344CB8AC3E}">
        <p14:creationId xmlns:p14="http://schemas.microsoft.com/office/powerpoint/2010/main" val="142003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4B867C6-9A88-E25F-0BB0-6A08A2C6B4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prstClr val="black"/>
              <a:prstClr val="white"/>
            </a:duotone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30" r="11744" b="2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6A67491-8DC4-4A39-8A37-58B2F086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ABD6A3D-6950-AB26-9734-930188E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5" y="854877"/>
            <a:ext cx="4594404" cy="1404224"/>
          </a:xfrm>
        </p:spPr>
        <p:txBody>
          <a:bodyPr>
            <a:normAutofit/>
          </a:bodyPr>
          <a:lstStyle/>
          <a:p>
            <a:r>
              <a:rPr kumimoji="1" lang="zh-TW" altLang="en-US" sz="4800" dirty="0">
                <a:solidFill>
                  <a:srgbClr val="FFFFFF"/>
                </a:solidFill>
              </a:rPr>
              <a:t>目錄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638253-F97C-AF39-705C-F7A4010BC3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A8967E-60AB-E24A-8B9A-129CB584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5" y="2260122"/>
            <a:ext cx="4008218" cy="3912078"/>
          </a:xfrm>
        </p:spPr>
        <p:txBody>
          <a:bodyPr>
            <a:noAutofit/>
          </a:bodyPr>
          <a:lstStyle/>
          <a:p>
            <a:r>
              <a:rPr kumimoji="1" lang="zh-TW" altLang="en-US" sz="2400" dirty="0">
                <a:solidFill>
                  <a:srgbClr val="FFFFFF"/>
                </a:solidFill>
                <a:latin typeface="Taipei Sans TC Beta" pitchFamily="2" charset="-120"/>
                <a:ea typeface="Taipei Sans TC Beta" pitchFamily="2" charset="-120"/>
              </a:rPr>
              <a:t>個案介紹</a:t>
            </a:r>
            <a:endParaRPr kumimoji="1" lang="en-US" altLang="zh-TW" sz="2400" dirty="0">
              <a:solidFill>
                <a:srgbClr val="FFFFFF"/>
              </a:solidFill>
              <a:latin typeface="Taipei Sans TC Beta" pitchFamily="2" charset="-120"/>
              <a:ea typeface="Taipei Sans TC Beta" pitchFamily="2" charset="-120"/>
            </a:endParaRPr>
          </a:p>
          <a:p>
            <a:r>
              <a:rPr kumimoji="1" lang="zh-TW" altLang="en-US" sz="2400" dirty="0">
                <a:solidFill>
                  <a:srgbClr val="FFFFFF"/>
                </a:solidFill>
                <a:latin typeface="Taipei Sans TC Beta" pitchFamily="2" charset="-120"/>
                <a:ea typeface="Taipei Sans TC Beta" pitchFamily="2" charset="-120"/>
              </a:rPr>
              <a:t>症狀成因</a:t>
            </a:r>
            <a:endParaRPr kumimoji="1" lang="en-US" altLang="zh-TW" sz="2400" dirty="0">
              <a:solidFill>
                <a:srgbClr val="FFFFFF"/>
              </a:solidFill>
              <a:latin typeface="Taipei Sans TC Beta" pitchFamily="2" charset="-120"/>
              <a:ea typeface="Taipei Sans TC Beta" pitchFamily="2" charset="-120"/>
            </a:endParaRPr>
          </a:p>
          <a:p>
            <a:r>
              <a:rPr kumimoji="1" lang="zh-TW" altLang="en-US" sz="2400" dirty="0">
                <a:solidFill>
                  <a:srgbClr val="FFFFFF"/>
                </a:solidFill>
                <a:latin typeface="Taipei Sans TC Beta" pitchFamily="2" charset="-120"/>
                <a:ea typeface="Taipei Sans TC Beta" pitchFamily="2" charset="-120"/>
              </a:rPr>
              <a:t>治療方式</a:t>
            </a:r>
            <a:endParaRPr kumimoji="1" lang="en-US" altLang="zh-TW" sz="2400" dirty="0">
              <a:solidFill>
                <a:srgbClr val="FFFFFF"/>
              </a:solidFill>
              <a:latin typeface="Taipei Sans TC Beta" pitchFamily="2" charset="-120"/>
              <a:ea typeface="Taipei Sans TC Beta" pitchFamily="2" charset="-120"/>
            </a:endParaRPr>
          </a:p>
          <a:p>
            <a:r>
              <a:rPr kumimoji="1" lang="zh-TW" altLang="en-US" sz="2400" dirty="0">
                <a:solidFill>
                  <a:srgbClr val="FFFFFF"/>
                </a:solidFill>
                <a:latin typeface="Taipei Sans TC Beta" pitchFamily="2" charset="-120"/>
                <a:ea typeface="Taipei Sans TC Beta" pitchFamily="2" charset="-120"/>
              </a:rPr>
              <a:t>照護措施</a:t>
            </a:r>
            <a:endParaRPr kumimoji="1" lang="en-US" altLang="zh-TW" sz="2400" dirty="0">
              <a:solidFill>
                <a:srgbClr val="FFFFFF"/>
              </a:solidFill>
              <a:latin typeface="Taipei Sans TC Beta" pitchFamily="2" charset="-120"/>
              <a:ea typeface="Taipei Sans TC Beta" pitchFamily="2" charset="-120"/>
            </a:endParaRPr>
          </a:p>
          <a:p>
            <a:r>
              <a:rPr kumimoji="1" lang="zh-TW" altLang="en-US" sz="2400" dirty="0">
                <a:solidFill>
                  <a:srgbClr val="FFFFFF"/>
                </a:solidFill>
                <a:latin typeface="Taipei Sans TC Beta" pitchFamily="2" charset="-120"/>
                <a:ea typeface="Taipei Sans TC Beta" pitchFamily="2" charset="-120"/>
              </a:rPr>
              <a:t>芳療措施分段Ｉ～ＩＶ</a:t>
            </a:r>
            <a:endParaRPr kumimoji="1" lang="en-US" altLang="zh-TW" sz="2400" dirty="0">
              <a:solidFill>
                <a:srgbClr val="FFFFFF"/>
              </a:solidFill>
              <a:latin typeface="Taipei Sans TC Beta" pitchFamily="2" charset="-120"/>
              <a:ea typeface="Taipei Sans TC Beta" pitchFamily="2" charset="-120"/>
            </a:endParaRPr>
          </a:p>
          <a:p>
            <a:r>
              <a:rPr kumimoji="1" lang="zh-TW" altLang="en-US" sz="2400" dirty="0">
                <a:solidFill>
                  <a:srgbClr val="FFFFFF"/>
                </a:solidFill>
                <a:latin typeface="Taipei Sans TC Beta" pitchFamily="2" charset="-120"/>
                <a:ea typeface="Taipei Sans TC Beta" pitchFamily="2" charset="-120"/>
              </a:rPr>
              <a:t>芳療效果與反饋Ｉ～ＩＶ</a:t>
            </a:r>
            <a:endParaRPr kumimoji="1" lang="en-US" altLang="zh-TW" sz="2400" dirty="0">
              <a:solidFill>
                <a:srgbClr val="FFFFFF"/>
              </a:solidFill>
              <a:latin typeface="Taipei Sans TC Beta" pitchFamily="2" charset="-120"/>
              <a:ea typeface="Taipei Sans TC Beta" pitchFamily="2" charset="-120"/>
            </a:endParaRPr>
          </a:p>
          <a:p>
            <a:r>
              <a:rPr kumimoji="1" lang="zh-TW" altLang="en-US" sz="2400" dirty="0">
                <a:solidFill>
                  <a:srgbClr val="FFFFFF"/>
                </a:solidFill>
                <a:latin typeface="Taipei Sans TC Beta" pitchFamily="2" charset="-120"/>
                <a:ea typeface="Taipei Sans TC Beta" pitchFamily="2" charset="-120"/>
              </a:rPr>
              <a:t>個案心得</a:t>
            </a:r>
            <a:endParaRPr kumimoji="1" lang="en-US" altLang="zh-TW" sz="2400" dirty="0">
              <a:solidFill>
                <a:srgbClr val="FFFFFF"/>
              </a:solidFill>
              <a:latin typeface="Taipei Sans TC Beta" pitchFamily="2" charset="-120"/>
              <a:ea typeface="Taipei Sans TC Beta" pitchFamily="2" charset="-120"/>
            </a:endParaRPr>
          </a:p>
          <a:p>
            <a:r>
              <a:rPr kumimoji="1" lang="zh-TW" altLang="en-US" sz="2400" dirty="0">
                <a:solidFill>
                  <a:srgbClr val="FFFFFF"/>
                </a:solidFill>
                <a:latin typeface="Taipei Sans TC Beta" pitchFamily="2" charset="-120"/>
                <a:ea typeface="Taipei Sans TC Beta" pitchFamily="2" charset="-120"/>
              </a:rPr>
              <a:t>芳療師心得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7D9359-6216-4C32-9A60-D601E5582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409EBBC-4EF2-4ABA-A7EE-2D9F807F0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7983B73-5C22-4373-ACE8-713BB641D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345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18257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197834A-EA3F-D6CE-972B-7F1971CC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874059"/>
          </a:xfrm>
        </p:spPr>
        <p:txBody>
          <a:bodyPr>
            <a:normAutofit/>
          </a:bodyPr>
          <a:lstStyle/>
          <a:p>
            <a:r>
              <a:rPr kumimoji="1" lang="zh-TW" altLang="en-US" sz="4800" dirty="0">
                <a:solidFill>
                  <a:schemeClr val="bg1"/>
                </a:solidFill>
              </a:rPr>
              <a:t>個案介紹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420930B-053B-4DB6-7B47-5042C4DF31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7830FF-EFFF-F3A4-C90F-092EE823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5" y="1559860"/>
            <a:ext cx="5111988" cy="4867834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現齡36歲摩羯座的陶先生是位壓力有點大的研發人員，背部痘痘肌困擾多年。</a:t>
            </a:r>
          </a:p>
          <a:p>
            <a:pPr algn="just"/>
            <a:r>
              <a:rPr lang="en-US" dirty="0" err="1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因長年在異地工作，且在日本工作多年，受到日本的壓抑文化，所以容易過於給自己較大的壓力</a:t>
            </a:r>
            <a:r>
              <a:rPr lang="en-US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。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有花粉症，為降低自己的過敏體質，進行了低醣飲食，並且控制咖啡因攝取，每週僅喝2~3杯(200ml/</a:t>
            </a:r>
            <a:r>
              <a:rPr lang="en-US" dirty="0" err="1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杯</a:t>
            </a:r>
            <a:r>
              <a:rPr lang="en-US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)。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有規律的運動，每週兩到三次的3～4公里慢跑。</a:t>
            </a:r>
          </a:p>
          <a:p>
            <a:pPr algn="just"/>
            <a:r>
              <a:rPr lang="en-US" dirty="0" err="1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睡眠品質不佳，多夢導致</a:t>
            </a:r>
            <a:r>
              <a:rPr lang="en-US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。</a:t>
            </a:r>
          </a:p>
          <a:p>
            <a:pPr algn="just"/>
            <a:r>
              <a:rPr lang="en-US" dirty="0" err="1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希望能藉由芳療，幫他</a:t>
            </a:r>
            <a:r>
              <a:rPr lang="en-US" b="1" dirty="0" err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減少背部痘痘持續生長</a:t>
            </a:r>
            <a:r>
              <a:rPr lang="en-US" dirty="0" err="1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及</a:t>
            </a:r>
            <a:r>
              <a:rPr lang="en-US" b="1" dirty="0" err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消除痘疤</a:t>
            </a:r>
            <a:r>
              <a:rPr lang="en-US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87736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E316046-2718-75A4-497B-3A530EB7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008" y="33805"/>
            <a:ext cx="4777721" cy="97345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kumimoji="1" lang="zh-TW" altLang="en-US" sz="4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症狀成因與類型</a:t>
            </a:r>
          </a:p>
        </p:txBody>
      </p:sp>
      <p:pic>
        <p:nvPicPr>
          <p:cNvPr id="17" name="內容版面配置區 16">
            <a:extLst>
              <a:ext uri="{FF2B5EF4-FFF2-40B4-BE49-F238E27FC236}">
                <a16:creationId xmlns:a16="http://schemas.microsoft.com/office/drawing/2014/main" id="{C6984329-ADDA-2CBC-286D-818AD4191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901088" cy="667449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1D1E18D8-8180-BCB3-E818-2F48C6A3AE1E}"/>
              </a:ext>
            </a:extLst>
          </p:cNvPr>
          <p:cNvSpPr txBox="1"/>
          <p:nvPr/>
        </p:nvSpPr>
        <p:spPr>
          <a:xfrm>
            <a:off x="5332" y="6370567"/>
            <a:ext cx="2789627" cy="487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TW" altLang="en-US" sz="1400" dirty="0">
                <a:latin typeface="Taipei Sans TC Beta" pitchFamily="2" charset="-120"/>
                <a:ea typeface="Taipei Sans TC Beta" pitchFamily="2" charset="-120"/>
              </a:rPr>
              <a:t>圖片來源：簡單保養</a:t>
            </a:r>
            <a:r>
              <a:rPr lang="en-US" altLang="zh-TW" sz="1400" dirty="0">
                <a:latin typeface="Taipei Sans TC Beta" pitchFamily="2" charset="-120"/>
                <a:ea typeface="Taipei Sans TC Beta" pitchFamily="2" charset="-120"/>
              </a:rPr>
              <a:t>https://</a:t>
            </a:r>
            <a:r>
              <a:rPr lang="en-US" altLang="zh-TW" sz="1400" dirty="0" err="1">
                <a:latin typeface="Taipei Sans TC Beta" pitchFamily="2" charset="-120"/>
                <a:ea typeface="Taipei Sans TC Beta" pitchFamily="2" charset="-120"/>
              </a:rPr>
              <a:t>www.simplism.com.tw</a:t>
            </a:r>
            <a:r>
              <a:rPr lang="en-US" altLang="zh-TW" sz="1400" dirty="0">
                <a:latin typeface="Taipei Sans TC Beta" pitchFamily="2" charset="-120"/>
                <a:ea typeface="Taipei Sans TC Beta" pitchFamily="2" charset="-120"/>
              </a:rPr>
              <a:t>/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DC9A9D0-3596-5435-9B8B-D7A3D5E0C85E}"/>
              </a:ext>
            </a:extLst>
          </p:cNvPr>
          <p:cNvSpPr txBox="1"/>
          <p:nvPr/>
        </p:nvSpPr>
        <p:spPr>
          <a:xfrm>
            <a:off x="2824391" y="6317549"/>
            <a:ext cx="61075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Taipei Sans TC Beta" pitchFamily="2" charset="-120"/>
                <a:ea typeface="Taipei Sans TC Beta" pitchFamily="2" charset="-120"/>
              </a:rPr>
              <a:t>高雄榮總  青春痘認識https://org.vghks.gov.tw/derm/News_Content.aspx?n=BE1930556169673E&amp;sms=3D72F0729DA63DEA&amp;s=72185147F50EE4D5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DBCBEBAE-F0D2-4BF2-FDCF-79C58D41134F}"/>
              </a:ext>
            </a:extLst>
          </p:cNvPr>
          <p:cNvGrpSpPr/>
          <p:nvPr/>
        </p:nvGrpSpPr>
        <p:grpSpPr>
          <a:xfrm>
            <a:off x="7052007" y="947480"/>
            <a:ext cx="4572001" cy="5574946"/>
            <a:chOff x="7052007" y="947480"/>
            <a:chExt cx="4572001" cy="5574946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31F3E83E-1BE2-5D62-9462-010FD2DF9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2007" y="947480"/>
              <a:ext cx="3851781" cy="5574946"/>
            </a:xfrm>
            <a:prstGeom prst="rect">
              <a:avLst/>
            </a:prstGeom>
          </p:spPr>
        </p:pic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A2FB5D4B-F83B-5549-B604-C3B7DB89730E}"/>
                </a:ext>
              </a:extLst>
            </p:cNvPr>
            <p:cNvCxnSpPr/>
            <p:nvPr/>
          </p:nvCxnSpPr>
          <p:spPr>
            <a:xfrm>
              <a:off x="7052008" y="2812211"/>
              <a:ext cx="4572000" cy="0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DB04E91-520C-89F2-5857-50F153409BFF}"/>
                </a:ext>
              </a:extLst>
            </p:cNvPr>
            <p:cNvSpPr txBox="1"/>
            <p:nvPr/>
          </p:nvSpPr>
          <p:spPr>
            <a:xfrm>
              <a:off x="10977965" y="3472438"/>
              <a:ext cx="45720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800" dirty="0">
                  <a:solidFill>
                    <a:srgbClr val="FF0000"/>
                  </a:solidFill>
                  <a:latin typeface="Taipei Sans TC Beta" pitchFamily="2" charset="-120"/>
                  <a:ea typeface="Taipei Sans TC Beta" pitchFamily="2" charset="-120"/>
                </a:rPr>
                <a:t>發</a:t>
              </a:r>
              <a:endParaRPr kumimoji="1" lang="en-US" altLang="zh-TW" sz="2800" dirty="0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endParaRPr>
            </a:p>
            <a:p>
              <a:pPr algn="ctr"/>
              <a:r>
                <a:rPr kumimoji="1" lang="zh-TW" altLang="en-US" sz="2800" dirty="0">
                  <a:solidFill>
                    <a:srgbClr val="FF0000"/>
                  </a:solidFill>
                  <a:latin typeface="Taipei Sans TC Beta" pitchFamily="2" charset="-120"/>
                  <a:ea typeface="Taipei Sans TC Beta" pitchFamily="2" charset="-120"/>
                </a:rPr>
                <a:t>炎</a:t>
              </a:r>
              <a:endParaRPr kumimoji="1" lang="en-US" altLang="zh-TW" sz="2800" dirty="0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endParaRPr>
            </a:p>
            <a:p>
              <a:pPr algn="ctr"/>
              <a:r>
                <a:rPr kumimoji="1" lang="zh-TW" altLang="en-US" sz="2800" dirty="0">
                  <a:solidFill>
                    <a:srgbClr val="FF0000"/>
                  </a:solidFill>
                  <a:latin typeface="Taipei Sans TC Beta" pitchFamily="2" charset="-120"/>
                  <a:ea typeface="Taipei Sans TC Beta" pitchFamily="2" charset="-120"/>
                </a:rPr>
                <a:t>反</a:t>
              </a:r>
              <a:endParaRPr kumimoji="1" lang="en-US" altLang="zh-TW" sz="2800" dirty="0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endParaRPr>
            </a:p>
            <a:p>
              <a:pPr algn="ctr"/>
              <a:r>
                <a:rPr kumimoji="1" lang="zh-TW" altLang="en-US" sz="2800" dirty="0">
                  <a:solidFill>
                    <a:srgbClr val="FF0000"/>
                  </a:solidFill>
                  <a:latin typeface="Taipei Sans TC Beta" pitchFamily="2" charset="-120"/>
                  <a:ea typeface="Taipei Sans TC Beta" pitchFamily="2" charset="-120"/>
                </a:rPr>
                <a:t>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86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EEE011-8E2E-F830-AAA5-A68FD1A5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350"/>
            <a:ext cx="6110665" cy="999111"/>
          </a:xfrm>
        </p:spPr>
        <p:txBody>
          <a:bodyPr>
            <a:normAutofit/>
          </a:bodyPr>
          <a:lstStyle/>
          <a:p>
            <a:r>
              <a:rPr kumimoji="1" lang="zh-TW" altLang="en-US" sz="4800" dirty="0"/>
              <a:t>治療方式</a:t>
            </a:r>
            <a:r>
              <a:rPr kumimoji="1" lang="en-US" altLang="zh-TW" sz="4800" dirty="0"/>
              <a:t>------</a:t>
            </a:r>
            <a:r>
              <a:rPr kumimoji="1" lang="zh-TW" altLang="en-US" sz="4800" dirty="0"/>
              <a:t>藥物治療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C298335-B1F5-ED8A-11B8-197663E97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28" y="3570088"/>
            <a:ext cx="5736282" cy="1980000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0D9626B-D6B6-233C-4F9F-577543DDC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192" y="363373"/>
            <a:ext cx="5161983" cy="540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070D5F7-C8B8-3A65-732C-D6A06DDFD737}"/>
              </a:ext>
            </a:extLst>
          </p:cNvPr>
          <p:cNvSpPr txBox="1"/>
          <p:nvPr/>
        </p:nvSpPr>
        <p:spPr>
          <a:xfrm>
            <a:off x="6407237" y="5763373"/>
            <a:ext cx="4913892" cy="487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TW" altLang="en-US" sz="1400" dirty="0">
                <a:latin typeface="Taipei Sans TC Beta" pitchFamily="2" charset="-120"/>
                <a:ea typeface="Taipei Sans TC Beta" pitchFamily="2" charset="-120"/>
              </a:rPr>
              <a:t>資料來源： 美的好朋友</a:t>
            </a:r>
            <a:r>
              <a:rPr lang="en-US" altLang="zh-TW" sz="1400" dirty="0">
                <a:latin typeface="Taipei Sans TC Beta" pitchFamily="2" charset="-120"/>
                <a:ea typeface="Taipei Sans TC Beta" pitchFamily="2" charset="-120"/>
              </a:rPr>
              <a:t>https://</a:t>
            </a:r>
            <a:r>
              <a:rPr lang="en-US" altLang="zh-TW" sz="1400" dirty="0" err="1">
                <a:latin typeface="Taipei Sans TC Beta" pitchFamily="2" charset="-120"/>
                <a:ea typeface="Taipei Sans TC Beta" pitchFamily="2" charset="-120"/>
              </a:rPr>
              <a:t>www.medpartner.club</a:t>
            </a:r>
            <a:r>
              <a:rPr lang="en-US" altLang="zh-TW" sz="1400" dirty="0">
                <a:latin typeface="Taipei Sans TC Beta" pitchFamily="2" charset="-120"/>
                <a:ea typeface="Taipei Sans TC Beta" pitchFamily="2" charset="-120"/>
              </a:rPr>
              <a:t>/acne-cure-care-myth/</a:t>
            </a:r>
          </a:p>
        </p:txBody>
      </p:sp>
      <p:pic>
        <p:nvPicPr>
          <p:cNvPr id="1026" name="Picture 2" descr="青春痘治療| 美的好朋友">
            <a:extLst>
              <a:ext uri="{FF2B5EF4-FFF2-40B4-BE49-F238E27FC236}">
                <a16:creationId xmlns:a16="http://schemas.microsoft.com/office/drawing/2014/main" id="{E062F0BF-9966-91D3-3562-2D6C01B08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0" t="41944" r="7725" b="8854"/>
          <a:stretch/>
        </p:blipFill>
        <p:spPr bwMode="auto">
          <a:xfrm>
            <a:off x="340669" y="1028305"/>
            <a:ext cx="5400000" cy="20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1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483700-37CB-20BD-CB27-456124F0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172"/>
            <a:ext cx="876300" cy="602292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TW" altLang="en-US" sz="4800" dirty="0">
                <a:latin typeface="+mj-ea"/>
              </a:rPr>
              <a:t>芳療措施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效果與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反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饋</a:t>
            </a:r>
            <a:br>
              <a:rPr kumimoji="1" lang="en-US" altLang="zh-TW" sz="4800" dirty="0">
                <a:latin typeface="+mj-ea"/>
              </a:rPr>
            </a:br>
            <a:r>
              <a:rPr kumimoji="1" lang="en-US" altLang="zh-TW" sz="4800" dirty="0">
                <a:latin typeface="+mj-ea"/>
              </a:rPr>
              <a:t>I</a:t>
            </a:r>
            <a:endParaRPr kumimoji="1" lang="zh-TW" altLang="en-US" sz="4800" dirty="0">
              <a:latin typeface="+mj-ea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3ED1AAC-09D3-257E-4F9C-36F9211E986A}"/>
              </a:ext>
            </a:extLst>
          </p:cNvPr>
          <p:cNvGrpSpPr/>
          <p:nvPr/>
        </p:nvGrpSpPr>
        <p:grpSpPr>
          <a:xfrm>
            <a:off x="1031339" y="2906648"/>
            <a:ext cx="2700609" cy="3937389"/>
            <a:chOff x="1401455" y="2710709"/>
            <a:chExt cx="2700609" cy="3937389"/>
          </a:xfrm>
        </p:grpSpPr>
        <p:pic>
          <p:nvPicPr>
            <p:cNvPr id="8" name="圖片 7" descr="一張含有 人員, 肉, 脖子, 室內 的圖片&#10;&#10;自動產生的描述">
              <a:extLst>
                <a:ext uri="{FF2B5EF4-FFF2-40B4-BE49-F238E27FC236}">
                  <a16:creationId xmlns:a16="http://schemas.microsoft.com/office/drawing/2014/main" id="{454733EA-65E7-C9B5-A3D0-8E8CE585C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1455" y="3048098"/>
              <a:ext cx="2700609" cy="3600000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BC9181B6-79F5-7095-214E-B134EA863F6A}"/>
                </a:ext>
              </a:extLst>
            </p:cNvPr>
            <p:cNvSpPr txBox="1"/>
            <p:nvPr/>
          </p:nvSpPr>
          <p:spPr>
            <a:xfrm>
              <a:off x="2314203" y="2710709"/>
              <a:ext cx="875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Before</a:t>
              </a:r>
              <a:endParaRPr kumimoji="1" lang="zh-TW" altLang="en-US" dirty="0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FE38776-36A7-3487-74A0-AE7C327DD848}"/>
              </a:ext>
            </a:extLst>
          </p:cNvPr>
          <p:cNvGrpSpPr/>
          <p:nvPr/>
        </p:nvGrpSpPr>
        <p:grpSpPr>
          <a:xfrm>
            <a:off x="3886987" y="2851065"/>
            <a:ext cx="2785616" cy="3969557"/>
            <a:chOff x="4303367" y="2678316"/>
            <a:chExt cx="2785616" cy="3969557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0FF859A-99F9-C065-022F-2E0BD59FFE80}"/>
                </a:ext>
              </a:extLst>
            </p:cNvPr>
            <p:cNvSpPr txBox="1"/>
            <p:nvPr/>
          </p:nvSpPr>
          <p:spPr>
            <a:xfrm>
              <a:off x="5340148" y="267831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After</a:t>
              </a:r>
              <a:endParaRPr kumimoji="1" lang="zh-TW" altLang="en-US" dirty="0"/>
            </a:p>
          </p:txBody>
        </p:sp>
        <p:pic>
          <p:nvPicPr>
            <p:cNvPr id="13" name="圖片 12" descr="一張含有 人員, 肩膀, 胸部, 脖子 的圖片&#10;&#10;自動產生的描述">
              <a:extLst>
                <a:ext uri="{FF2B5EF4-FFF2-40B4-BE49-F238E27FC236}">
                  <a16:creationId xmlns:a16="http://schemas.microsoft.com/office/drawing/2014/main" id="{25E4E1AC-2DDC-08DD-CB89-423F7F8F7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3367" y="3047873"/>
              <a:ext cx="2785616" cy="3600000"/>
            </a:xfrm>
            <a:prstGeom prst="rect">
              <a:avLst/>
            </a:prstGeom>
          </p:spPr>
        </p:pic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A2F467D-1AC1-03DF-DDBF-C0204046FCED}"/>
              </a:ext>
            </a:extLst>
          </p:cNvPr>
          <p:cNvSpPr txBox="1"/>
          <p:nvPr/>
        </p:nvSpPr>
        <p:spPr>
          <a:xfrm>
            <a:off x="6827642" y="3220397"/>
            <a:ext cx="5245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latin typeface="Taipei Sans TC Beta" pitchFamily="2" charset="-120"/>
                <a:ea typeface="Taipei Sans TC Beta" pitchFamily="2" charset="-120"/>
              </a:rPr>
              <a:t>使用後的反饋：效果十分顯著的退紅，而且睡眠品質也略有所提升，從每天都做夢變成大概三天有兩天做夢，但氣味有點不是很好聞，可能因為不喜歡醒目薰衣草及茶樹的緣故。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4F75AB9-1985-4F90-05C7-0AB80D95CA15}"/>
              </a:ext>
            </a:extLst>
          </p:cNvPr>
          <p:cNvSpPr txBox="1"/>
          <p:nvPr/>
        </p:nvSpPr>
        <p:spPr>
          <a:xfrm>
            <a:off x="3055451" y="325030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4/21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EEBBC03-EF81-7CAF-0052-D286F455AA7C}"/>
              </a:ext>
            </a:extLst>
          </p:cNvPr>
          <p:cNvSpPr txBox="1"/>
          <p:nvPr/>
        </p:nvSpPr>
        <p:spPr>
          <a:xfrm>
            <a:off x="6011845" y="322039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4/26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EC36B22-363D-A2E5-CB8A-3D8BCCDCC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39" y="698823"/>
            <a:ext cx="10800000" cy="2204689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64C1306-EE46-FFA2-C679-ED88771D27AF}"/>
              </a:ext>
            </a:extLst>
          </p:cNvPr>
          <p:cNvSpPr txBox="1"/>
          <p:nvPr/>
        </p:nvSpPr>
        <p:spPr>
          <a:xfrm>
            <a:off x="1031339" y="197047"/>
            <a:ext cx="6142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TW" altLang="en-US" sz="2600" b="1" dirty="0">
                <a:latin typeface="XINGKAI SC LIGHT" panose="02010600040101010101" pitchFamily="2" charset="-122"/>
                <a:ea typeface="XINGKAI SC LIGHT" panose="02010600040101010101" pitchFamily="2" charset="-122"/>
              </a:rPr>
              <a:t>退紅及消除發炎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33893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483700-37CB-20BD-CB27-456124F0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172"/>
            <a:ext cx="876300" cy="602292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TW" altLang="en-US" sz="4800" dirty="0">
                <a:latin typeface="+mj-ea"/>
              </a:rPr>
              <a:t>芳療措施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效果與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反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饋</a:t>
            </a:r>
            <a:br>
              <a:rPr kumimoji="1" lang="en-US" altLang="zh-TW" sz="4800" dirty="0">
                <a:latin typeface="+mj-ea"/>
              </a:rPr>
            </a:br>
            <a:r>
              <a:rPr kumimoji="1" lang="en-US" altLang="zh-TW" sz="4800" dirty="0">
                <a:latin typeface="+mj-ea"/>
              </a:rPr>
              <a:t>II</a:t>
            </a:r>
            <a:endParaRPr kumimoji="1" lang="zh-TW" altLang="en-US" sz="4800" dirty="0">
              <a:latin typeface="+mj-ea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A2F467D-1AC1-03DF-DDBF-C0204046FCED}"/>
              </a:ext>
            </a:extLst>
          </p:cNvPr>
          <p:cNvSpPr txBox="1"/>
          <p:nvPr/>
        </p:nvSpPr>
        <p:spPr>
          <a:xfrm>
            <a:off x="8639174" y="2986565"/>
            <a:ext cx="35528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latin typeface="Taipei Sans TC Beta" pitchFamily="2" charset="-120"/>
                <a:ea typeface="Taipei Sans TC Beta" pitchFamily="2" charset="-120"/>
              </a:rPr>
              <a:t>使用後的反饋：這次雖然有新增一些痘痘，但是跟過去比較起來，通常新增的痘痘都會需要一個禮拜左右才能退紅，現在大概都是</a:t>
            </a:r>
            <a:r>
              <a:rPr kumimoji="1" lang="zh-TW" altLang="en-US" sz="2000" b="1" dirty="0">
                <a:solidFill>
                  <a:srgbClr val="FFC000"/>
                </a:solidFill>
                <a:latin typeface="Taipei Sans TC Beta" pitchFamily="2" charset="-120"/>
                <a:ea typeface="Taipei Sans TC Beta" pitchFamily="2" charset="-120"/>
              </a:rPr>
              <a:t>三天左右</a:t>
            </a:r>
            <a:r>
              <a:rPr kumimoji="1" lang="zh-TW" altLang="en-US" sz="2000" dirty="0">
                <a:latin typeface="Taipei Sans TC Beta" pitchFamily="2" charset="-120"/>
                <a:ea typeface="Taipei Sans TC Beta" pitchFamily="2" charset="-120"/>
              </a:rPr>
              <a:t>就可以消退，而且舊的傷痕有減輕的狀況。這個味道感覺很舒服，所以晚上可以在睡前小小閱讀。</a:t>
            </a:r>
            <a:endParaRPr kumimoji="1" lang="en-US" altLang="zh-TW" sz="2000" dirty="0">
              <a:latin typeface="Taipei Sans TC Beta" pitchFamily="2" charset="-120"/>
              <a:ea typeface="Taipei Sans TC Beta" pitchFamily="2" charset="-120"/>
            </a:endParaRPr>
          </a:p>
          <a:p>
            <a:endParaRPr kumimoji="1" lang="en-US" altLang="zh-TW" sz="2400" dirty="0">
              <a:latin typeface="Taipei Sans TC Beta" pitchFamily="2" charset="-120"/>
              <a:ea typeface="Taipei Sans TC Beta" pitchFamily="2" charset="-120"/>
            </a:endParaRPr>
          </a:p>
          <a:p>
            <a:r>
              <a:rPr kumimoji="1" lang="zh-TW" altLang="en-US" dirty="0">
                <a:solidFill>
                  <a:srgbClr val="00B050"/>
                </a:solidFill>
                <a:latin typeface="Taipei Sans TC Beta" pitchFamily="2" charset="-120"/>
                <a:ea typeface="Taipei Sans TC Beta" pitchFamily="2" charset="-120"/>
              </a:rPr>
              <a:t>備註：這時候要特別提醒個案，需要再多注意飲食及作息時間。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4477712-7075-E2B7-0819-FD2D5F1562E7}"/>
              </a:ext>
            </a:extLst>
          </p:cNvPr>
          <p:cNvGrpSpPr/>
          <p:nvPr/>
        </p:nvGrpSpPr>
        <p:grpSpPr>
          <a:xfrm>
            <a:off x="3325453" y="2705543"/>
            <a:ext cx="2672313" cy="3954757"/>
            <a:chOff x="2482449" y="3122636"/>
            <a:chExt cx="2672313" cy="3954757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B292443-49F3-C084-D7B1-4D3DECF5E149}"/>
                </a:ext>
              </a:extLst>
            </p:cNvPr>
            <p:cNvGrpSpPr/>
            <p:nvPr/>
          </p:nvGrpSpPr>
          <p:grpSpPr>
            <a:xfrm>
              <a:off x="2482449" y="3122636"/>
              <a:ext cx="2672313" cy="3954757"/>
              <a:chOff x="2747124" y="2662001"/>
              <a:chExt cx="2672313" cy="3954757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9181B6-79F5-7095-214E-B134EA863F6A}"/>
                  </a:ext>
                </a:extLst>
              </p:cNvPr>
              <p:cNvSpPr txBox="1"/>
              <p:nvPr/>
            </p:nvSpPr>
            <p:spPr>
              <a:xfrm>
                <a:off x="3836779" y="2662001"/>
                <a:ext cx="875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Before</a:t>
                </a:r>
                <a:endParaRPr kumimoji="1" lang="zh-TW" altLang="en-US" dirty="0"/>
              </a:p>
            </p:txBody>
          </p:sp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22F30EBC-4EF8-DEBE-EF40-2E0EEDBAC0FD}"/>
                  </a:ext>
                </a:extLst>
              </p:cNvPr>
              <p:cNvGrpSpPr/>
              <p:nvPr/>
            </p:nvGrpSpPr>
            <p:grpSpPr>
              <a:xfrm>
                <a:off x="2747124" y="3016758"/>
                <a:ext cx="2672313" cy="3600000"/>
                <a:chOff x="938876" y="3024458"/>
                <a:chExt cx="2672313" cy="3600000"/>
              </a:xfrm>
            </p:grpSpPr>
            <p:pic>
              <p:nvPicPr>
                <p:cNvPr id="18" name="圖片 17">
                  <a:extLst>
                    <a:ext uri="{FF2B5EF4-FFF2-40B4-BE49-F238E27FC236}">
                      <a16:creationId xmlns:a16="http://schemas.microsoft.com/office/drawing/2014/main" id="{1FC3DD0F-9A37-0EB2-CE2A-0B7E084C89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38876" y="3024458"/>
                  <a:ext cx="2672313" cy="3600000"/>
                </a:xfrm>
                <a:prstGeom prst="rect">
                  <a:avLst/>
                </a:prstGeom>
              </p:spPr>
            </p:pic>
            <p:sp>
              <p:nvSpPr>
                <p:cNvPr id="21" name="橢圓 20">
                  <a:extLst>
                    <a:ext uri="{FF2B5EF4-FFF2-40B4-BE49-F238E27FC236}">
                      <a16:creationId xmlns:a16="http://schemas.microsoft.com/office/drawing/2014/main" id="{2923377D-1564-030C-0AE2-915E93672FEB}"/>
                    </a:ext>
                  </a:extLst>
                </p:cNvPr>
                <p:cNvSpPr/>
                <p:nvPr/>
              </p:nvSpPr>
              <p:spPr>
                <a:xfrm>
                  <a:off x="1356774" y="3485423"/>
                  <a:ext cx="1044000" cy="968400"/>
                </a:xfrm>
                <a:prstGeom prst="ellipse">
                  <a:avLst/>
                </a:prstGeom>
                <a:solidFill>
                  <a:srgbClr val="020202">
                    <a:alpha val="0"/>
                  </a:srgbClr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</p:grpSp>
        </p:grp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DA1A91E0-B72B-318C-BB3E-0F87E5BC8D11}"/>
                </a:ext>
              </a:extLst>
            </p:cNvPr>
            <p:cNvSpPr txBox="1"/>
            <p:nvPr/>
          </p:nvSpPr>
          <p:spPr>
            <a:xfrm>
              <a:off x="4598501" y="347559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5/3</a:t>
              </a:r>
              <a:endParaRPr kumimoji="1" lang="zh-TW" altLang="en-US" dirty="0"/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A6AD42A0-6B60-99E3-3262-1C858CBBAF7E}"/>
              </a:ext>
            </a:extLst>
          </p:cNvPr>
          <p:cNvGrpSpPr/>
          <p:nvPr/>
        </p:nvGrpSpPr>
        <p:grpSpPr>
          <a:xfrm>
            <a:off x="6043544" y="2705543"/>
            <a:ext cx="2672313" cy="3969332"/>
            <a:chOff x="5782291" y="2662001"/>
            <a:chExt cx="2672313" cy="3969332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FDFD37E3-2CB0-517D-AB99-F1F206247D68}"/>
                </a:ext>
              </a:extLst>
            </p:cNvPr>
            <p:cNvGrpSpPr/>
            <p:nvPr/>
          </p:nvGrpSpPr>
          <p:grpSpPr>
            <a:xfrm>
              <a:off x="5782291" y="2662001"/>
              <a:ext cx="2672313" cy="3969332"/>
              <a:chOff x="4000788" y="2655126"/>
              <a:chExt cx="2672313" cy="3969332"/>
            </a:xfrm>
          </p:grpSpPr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id="{A5D62C60-C674-EADD-2FD5-EEF72EA38B7F}"/>
                  </a:ext>
                </a:extLst>
              </p:cNvPr>
              <p:cNvGrpSpPr/>
              <p:nvPr/>
            </p:nvGrpSpPr>
            <p:grpSpPr>
              <a:xfrm>
                <a:off x="4000788" y="2655126"/>
                <a:ext cx="2672313" cy="3969332"/>
                <a:chOff x="3943638" y="2655126"/>
                <a:chExt cx="2672313" cy="3969332"/>
              </a:xfrm>
            </p:grpSpPr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00FF859A-99F9-C065-022F-2E0BD59FFE80}"/>
                    </a:ext>
                  </a:extLst>
                </p:cNvPr>
                <p:cNvSpPr txBox="1"/>
                <p:nvPr/>
              </p:nvSpPr>
              <p:spPr>
                <a:xfrm>
                  <a:off x="4923768" y="2655126"/>
                  <a:ext cx="7120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TW" dirty="0"/>
                    <a:t>After</a:t>
                  </a:r>
                  <a:endParaRPr kumimoji="1" lang="zh-TW" altLang="en-US" dirty="0"/>
                </a:p>
              </p:txBody>
            </p:sp>
            <p:pic>
              <p:nvPicPr>
                <p:cNvPr id="17" name="圖片 16">
                  <a:extLst>
                    <a:ext uri="{FF2B5EF4-FFF2-40B4-BE49-F238E27FC236}">
                      <a16:creationId xmlns:a16="http://schemas.microsoft.com/office/drawing/2014/main" id="{35D964E2-E615-5329-3BE5-8C227EE024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943638" y="3024458"/>
                  <a:ext cx="2672313" cy="3600000"/>
                </a:xfrm>
                <a:prstGeom prst="rect">
                  <a:avLst/>
                </a:prstGeom>
              </p:spPr>
            </p:pic>
          </p:grpSp>
          <p:pic>
            <p:nvPicPr>
              <p:cNvPr id="23" name="圖片 22">
                <a:extLst>
                  <a:ext uri="{FF2B5EF4-FFF2-40B4-BE49-F238E27FC236}">
                    <a16:creationId xmlns:a16="http://schemas.microsoft.com/office/drawing/2014/main" id="{D31B944F-8C1C-7ED1-5655-D79BE1D33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3418" y="3776009"/>
                <a:ext cx="1041400" cy="965200"/>
              </a:xfrm>
              <a:prstGeom prst="rect">
                <a:avLst/>
              </a:prstGeom>
              <a:ln w="19050">
                <a:noFill/>
              </a:ln>
            </p:spPr>
          </p:pic>
        </p:grp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E12A7A11-C9AE-63C6-93A6-DBA865B44267}"/>
                </a:ext>
              </a:extLst>
            </p:cNvPr>
            <p:cNvSpPr txBox="1"/>
            <p:nvPr/>
          </p:nvSpPr>
          <p:spPr>
            <a:xfrm>
              <a:off x="7879089" y="303853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5/6</a:t>
              </a:r>
              <a:endParaRPr kumimoji="1" lang="zh-TW" altLang="en-US" dirty="0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0F3DD949-E17B-0287-6184-16DF2F7D4427}"/>
              </a:ext>
            </a:extLst>
          </p:cNvPr>
          <p:cNvGrpSpPr/>
          <p:nvPr/>
        </p:nvGrpSpPr>
        <p:grpSpPr>
          <a:xfrm>
            <a:off x="758657" y="3046229"/>
            <a:ext cx="2517605" cy="3088646"/>
            <a:chOff x="758657" y="3046229"/>
            <a:chExt cx="2517605" cy="3088646"/>
          </a:xfrm>
        </p:grpSpPr>
        <p:pic>
          <p:nvPicPr>
            <p:cNvPr id="13" name="圖片 12" descr="一張含有 人員, 肩膀, 胸部, 脖子 的圖片&#10;&#10;自動產生的描述">
              <a:extLst>
                <a:ext uri="{FF2B5EF4-FFF2-40B4-BE49-F238E27FC236}">
                  <a16:creationId xmlns:a16="http://schemas.microsoft.com/office/drawing/2014/main" id="{E96EF4EF-CE69-8FCA-C493-7A355C5746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8657" y="3074875"/>
              <a:ext cx="2510271" cy="3060000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9557C3C9-90E6-BD78-1C51-3D31026FC7DA}"/>
                </a:ext>
              </a:extLst>
            </p:cNvPr>
            <p:cNvSpPr txBox="1"/>
            <p:nvPr/>
          </p:nvSpPr>
          <p:spPr>
            <a:xfrm>
              <a:off x="2615504" y="3046229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4/26</a:t>
              </a:r>
              <a:endParaRPr kumimoji="1" lang="zh-TW" altLang="en-US" dirty="0"/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9993449D-55BF-47AD-E792-93F06922A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57" y="615084"/>
            <a:ext cx="10800000" cy="205979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F8B2470-4622-030B-0AD9-1A6C5EA5FF11}"/>
              </a:ext>
            </a:extLst>
          </p:cNvPr>
          <p:cNvSpPr txBox="1"/>
          <p:nvPr/>
        </p:nvSpPr>
        <p:spPr>
          <a:xfrm>
            <a:off x="758000" y="54691"/>
            <a:ext cx="60988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TW" altLang="en-US" sz="2600" b="1" dirty="0">
                <a:latin typeface="XINGKAI SC LIGHT" panose="02010600040101010101" pitchFamily="2" charset="-122"/>
                <a:ea typeface="XINGKAI SC LIGHT" panose="02010600040101010101" pitchFamily="2" charset="-122"/>
              </a:rPr>
              <a:t>抗發炎</a:t>
            </a:r>
            <a:r>
              <a:rPr kumimoji="1" lang="zh-TW" altLang="en-US" sz="2600" b="1" dirty="0">
                <a:latin typeface="+mj-ea"/>
                <a:ea typeface="XINGKAI SC LIGHT" panose="02010600040101010101" pitchFamily="2" charset="-122"/>
              </a:rPr>
              <a:t>及睡眠調節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99178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483700-37CB-20BD-CB27-456124F0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172"/>
            <a:ext cx="876300" cy="602292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TW" altLang="en-US" sz="4800" dirty="0">
                <a:latin typeface="+mj-ea"/>
              </a:rPr>
              <a:t>芳療措施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效果與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反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饋</a:t>
            </a:r>
            <a:br>
              <a:rPr kumimoji="1" lang="en-US" altLang="zh-TW" sz="4800" dirty="0">
                <a:latin typeface="+mj-ea"/>
              </a:rPr>
            </a:br>
            <a:r>
              <a:rPr kumimoji="1" lang="en-US" altLang="zh-TW" sz="4800" dirty="0">
                <a:latin typeface="+mj-ea"/>
              </a:rPr>
              <a:t>III</a:t>
            </a:r>
            <a:endParaRPr kumimoji="1" lang="zh-TW" altLang="en-US" sz="4800" dirty="0">
              <a:latin typeface="+mj-ea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A2F467D-1AC1-03DF-DDBF-C0204046FCED}"/>
              </a:ext>
            </a:extLst>
          </p:cNvPr>
          <p:cNvSpPr txBox="1"/>
          <p:nvPr/>
        </p:nvSpPr>
        <p:spPr>
          <a:xfrm>
            <a:off x="6596257" y="2883490"/>
            <a:ext cx="52452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latin typeface="Taipei Sans TC Beta" pitchFamily="2" charset="-120"/>
                <a:ea typeface="Taipei Sans TC Beta" pitchFamily="2" charset="-120"/>
              </a:rPr>
              <a:t>使用後的反饋：因為最近有多喝一點咖啡，所以也比較容易有痘痘產生，但在有使用抗痘安撫化妝水的狀況下，痘痘一樣相對可以比較快消失，而且皮膚上的舊痘疤也有變淡的樣子。</a:t>
            </a:r>
            <a:endParaRPr kumimoji="1" lang="en-US" altLang="zh-TW" sz="2400" dirty="0">
              <a:latin typeface="Taipei Sans TC Beta" pitchFamily="2" charset="-120"/>
              <a:ea typeface="Taipei Sans TC Beta" pitchFamily="2" charset="-120"/>
            </a:endParaRPr>
          </a:p>
          <a:p>
            <a:endParaRPr kumimoji="1" lang="en-US" altLang="zh-TW" sz="2400" dirty="0">
              <a:latin typeface="Taipei Sans TC Beta" pitchFamily="2" charset="-120"/>
              <a:ea typeface="Taipei Sans TC Beta" pitchFamily="2" charset="-120"/>
            </a:endParaRPr>
          </a:p>
          <a:p>
            <a:r>
              <a:rPr kumimoji="1" lang="zh-TW" altLang="en-US" sz="2000" dirty="0">
                <a:solidFill>
                  <a:srgbClr val="00B050"/>
                </a:solidFill>
                <a:latin typeface="Taipei Sans TC Beta" pitchFamily="2" charset="-120"/>
                <a:ea typeface="Taipei Sans TC Beta" pitchFamily="2" charset="-120"/>
              </a:rPr>
              <a:t>備註：每天在觀看個案的皮膚變化時，也有提醒個案，需要再多注意飲食及作息時間，避免造成芳療措施不準確。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8317B16F-E8A0-9D25-27B8-9B01ECAA2C40}"/>
              </a:ext>
            </a:extLst>
          </p:cNvPr>
          <p:cNvGrpSpPr/>
          <p:nvPr/>
        </p:nvGrpSpPr>
        <p:grpSpPr>
          <a:xfrm>
            <a:off x="876300" y="2655126"/>
            <a:ext cx="2672313" cy="3882679"/>
            <a:chOff x="5782291" y="2748654"/>
            <a:chExt cx="2672313" cy="3882679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45272EB2-CDAD-BC40-F029-EBE1A568F250}"/>
                </a:ext>
              </a:extLst>
            </p:cNvPr>
            <p:cNvGrpSpPr/>
            <p:nvPr/>
          </p:nvGrpSpPr>
          <p:grpSpPr>
            <a:xfrm>
              <a:off x="5782291" y="2748654"/>
              <a:ext cx="2672313" cy="3882679"/>
              <a:chOff x="3943638" y="2741779"/>
              <a:chExt cx="2672313" cy="3882679"/>
            </a:xfrm>
          </p:grpSpPr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91821D1-1579-8676-7F55-987D3E63F44A}"/>
                  </a:ext>
                </a:extLst>
              </p:cNvPr>
              <p:cNvSpPr txBox="1"/>
              <p:nvPr/>
            </p:nvSpPr>
            <p:spPr>
              <a:xfrm>
                <a:off x="4840112" y="2741779"/>
                <a:ext cx="875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Before</a:t>
                </a:r>
                <a:endParaRPr kumimoji="1" lang="zh-TW" altLang="en-US" dirty="0"/>
              </a:p>
            </p:txBody>
          </p:sp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2274C6E0-85F4-9971-B9AF-AD705E902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43638" y="3024458"/>
                <a:ext cx="2672313" cy="3600000"/>
              </a:xfrm>
              <a:prstGeom prst="rect">
                <a:avLst/>
              </a:prstGeom>
            </p:spPr>
          </p:pic>
        </p:grp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4C9FBD5-6590-D85E-150C-EF8F1F7836C0}"/>
                </a:ext>
              </a:extLst>
            </p:cNvPr>
            <p:cNvSpPr txBox="1"/>
            <p:nvPr/>
          </p:nvSpPr>
          <p:spPr>
            <a:xfrm>
              <a:off x="7879089" y="303853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5/6</a:t>
              </a:r>
              <a:endParaRPr kumimoji="1" lang="zh-TW" altLang="en-US" dirty="0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8DDAF2D1-00CE-09DE-2185-5FF42FF2B800}"/>
              </a:ext>
            </a:extLst>
          </p:cNvPr>
          <p:cNvGrpSpPr/>
          <p:nvPr/>
        </p:nvGrpSpPr>
        <p:grpSpPr>
          <a:xfrm>
            <a:off x="3833978" y="2655126"/>
            <a:ext cx="2467148" cy="3889876"/>
            <a:chOff x="4117001" y="2655126"/>
            <a:chExt cx="2467148" cy="3889876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0FF859A-99F9-C065-022F-2E0BD59FFE80}"/>
                </a:ext>
              </a:extLst>
            </p:cNvPr>
            <p:cNvSpPr txBox="1"/>
            <p:nvPr/>
          </p:nvSpPr>
          <p:spPr>
            <a:xfrm>
              <a:off x="4980918" y="265512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After</a:t>
              </a:r>
              <a:endParaRPr kumimoji="1" lang="zh-TW" altLang="en-US" dirty="0"/>
            </a:p>
          </p:txBody>
        </p:sp>
        <p:pic>
          <p:nvPicPr>
            <p:cNvPr id="19" name="圖片 18" descr="一張含有 人員, 胸部, 肉, 脖子 的圖片&#10;&#10;自動產生的描述">
              <a:extLst>
                <a:ext uri="{FF2B5EF4-FFF2-40B4-BE49-F238E27FC236}">
                  <a16:creationId xmlns:a16="http://schemas.microsoft.com/office/drawing/2014/main" id="{1653A205-2CEE-0DDC-13F5-AEBE16EEC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4117001" y="2945002"/>
              <a:ext cx="2439888" cy="3600000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6A1EA594-81AC-9856-C21A-3F2BF3D02564}"/>
                </a:ext>
              </a:extLst>
            </p:cNvPr>
            <p:cNvSpPr txBox="1"/>
            <p:nvPr/>
          </p:nvSpPr>
          <p:spPr>
            <a:xfrm>
              <a:off x="5923391" y="2945005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5/16</a:t>
              </a:r>
              <a:endParaRPr kumimoji="1" lang="zh-TW" altLang="en-US" dirty="0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DAB38636-690A-4718-8264-9ACFA5FF9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66" y="580158"/>
            <a:ext cx="10800000" cy="213706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632A72E-9F1F-BB9D-3463-594660CF54E7}"/>
              </a:ext>
            </a:extLst>
          </p:cNvPr>
          <p:cNvSpPr txBox="1"/>
          <p:nvPr/>
        </p:nvSpPr>
        <p:spPr>
          <a:xfrm>
            <a:off x="873866" y="93187"/>
            <a:ext cx="60988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TW" altLang="en-US" sz="2600" b="1" dirty="0">
                <a:latin typeface="XINGKAI SC LIGHT" panose="02010600040101010101" pitchFamily="2" charset="-122"/>
                <a:ea typeface="XINGKAI SC LIGHT" panose="02010600040101010101" pitchFamily="2" charset="-122"/>
              </a:rPr>
              <a:t>修復肌膚</a:t>
            </a:r>
            <a:r>
              <a:rPr kumimoji="1" lang="zh-TW" altLang="en-US" sz="2600" b="1" dirty="0">
                <a:latin typeface="+mj-ea"/>
                <a:ea typeface="XINGKAI SC LIGHT" panose="02010600040101010101" pitchFamily="2" charset="-122"/>
              </a:rPr>
              <a:t>及紓壓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8397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483700-37CB-20BD-CB27-456124F0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172"/>
            <a:ext cx="876300" cy="602292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TW" altLang="en-US" sz="4800" dirty="0">
                <a:latin typeface="+mj-ea"/>
              </a:rPr>
              <a:t>芳療措施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效果與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反</a:t>
            </a:r>
            <a:br>
              <a:rPr kumimoji="1" lang="en-US" altLang="zh-TW" sz="4800" dirty="0">
                <a:latin typeface="+mj-ea"/>
              </a:rPr>
            </a:br>
            <a:r>
              <a:rPr kumimoji="1" lang="zh-TW" altLang="en-US" sz="4800" dirty="0">
                <a:latin typeface="+mj-ea"/>
              </a:rPr>
              <a:t>饋</a:t>
            </a:r>
            <a:br>
              <a:rPr kumimoji="1" lang="en-US" altLang="zh-TW" sz="4800" dirty="0">
                <a:latin typeface="+mj-ea"/>
              </a:rPr>
            </a:br>
            <a:r>
              <a:rPr kumimoji="1" lang="en-US" altLang="zh-TW" sz="4800" dirty="0">
                <a:latin typeface="+mj-ea"/>
              </a:rPr>
              <a:t>IV</a:t>
            </a:r>
            <a:endParaRPr kumimoji="1" lang="zh-TW" altLang="en-US" sz="4800" dirty="0">
              <a:latin typeface="+mj-ea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A2F467D-1AC1-03DF-DDBF-C0204046FCED}"/>
              </a:ext>
            </a:extLst>
          </p:cNvPr>
          <p:cNvSpPr txBox="1"/>
          <p:nvPr/>
        </p:nvSpPr>
        <p:spPr>
          <a:xfrm>
            <a:off x="6596257" y="3035887"/>
            <a:ext cx="524529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200" dirty="0">
                <a:latin typeface="Taipei Sans TC Beta" pitchFamily="2" charset="-120"/>
                <a:ea typeface="Taipei Sans TC Beta" pitchFamily="2" charset="-120"/>
              </a:rPr>
              <a:t>使用後的反饋：這次的調配，氣味上比較偏向安穩，有點土根木質調的感受，也可以有安穩感，在使用這個化妝水的狀況下，確實痘痘消失較快，皮膚上的舊痘疤也有明顯變淡消失的樣子。不過睡眠上的變化就跟前幾週相比不太明顯，但噴完之後的睡前閱讀確實有比較平靜感。</a:t>
            </a:r>
            <a:endParaRPr kumimoji="1" lang="en-US" altLang="zh-TW" sz="2200" dirty="0">
              <a:latin typeface="Taipei Sans TC Beta" pitchFamily="2" charset="-120"/>
              <a:ea typeface="Taipei Sans TC Beta" pitchFamily="2" charset="-120"/>
            </a:endParaRPr>
          </a:p>
          <a:p>
            <a:endParaRPr kumimoji="1" lang="en-US" altLang="zh-TW" sz="2400" dirty="0">
              <a:latin typeface="Taipei Sans TC Beta" pitchFamily="2" charset="-120"/>
              <a:ea typeface="Taipei Sans TC Beta" pitchFamily="2" charset="-120"/>
            </a:endParaRPr>
          </a:p>
          <a:p>
            <a:r>
              <a:rPr kumimoji="1" lang="zh-TW" altLang="en-US" sz="2000" dirty="0">
                <a:solidFill>
                  <a:srgbClr val="00B050"/>
                </a:solidFill>
                <a:latin typeface="Taipei Sans TC Beta" pitchFamily="2" charset="-120"/>
                <a:ea typeface="Taipei Sans TC Beta" pitchFamily="2" charset="-120"/>
              </a:rPr>
              <a:t>備註：每天都有觀察個案的皮膚變化，因此提醒個案，注意飲食及作息時間，避免造成芳療措施失效。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445E9E15-8AF8-FC11-A691-707F2BBE0179}"/>
              </a:ext>
            </a:extLst>
          </p:cNvPr>
          <p:cNvGrpSpPr/>
          <p:nvPr/>
        </p:nvGrpSpPr>
        <p:grpSpPr>
          <a:xfrm>
            <a:off x="990385" y="2859282"/>
            <a:ext cx="2439888" cy="3917573"/>
            <a:chOff x="990385" y="2706885"/>
            <a:chExt cx="2439888" cy="3917573"/>
          </a:xfrm>
        </p:grpSpPr>
        <p:pic>
          <p:nvPicPr>
            <p:cNvPr id="5" name="圖片 4" descr="一張含有 人員, 胸部, 肉, 脖子 的圖片&#10;&#10;自動產生的描述">
              <a:extLst>
                <a:ext uri="{FF2B5EF4-FFF2-40B4-BE49-F238E27FC236}">
                  <a16:creationId xmlns:a16="http://schemas.microsoft.com/office/drawing/2014/main" id="{E1B0B50F-B5F2-6CF3-A66C-C6AF208F6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990385" y="3024458"/>
              <a:ext cx="2439888" cy="3600000"/>
            </a:xfrm>
            <a:prstGeom prst="rect">
              <a:avLst/>
            </a:prstGeom>
          </p:spPr>
        </p:pic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8317B16F-E8A0-9D25-27B8-9B01ECAA2C40}"/>
                </a:ext>
              </a:extLst>
            </p:cNvPr>
            <p:cNvGrpSpPr/>
            <p:nvPr/>
          </p:nvGrpSpPr>
          <p:grpSpPr>
            <a:xfrm>
              <a:off x="1772774" y="2706885"/>
              <a:ext cx="1643372" cy="716304"/>
              <a:chOff x="6678765" y="2800413"/>
              <a:chExt cx="1643372" cy="716304"/>
            </a:xfrm>
          </p:grpSpPr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91821D1-1579-8676-7F55-987D3E63F44A}"/>
                  </a:ext>
                </a:extLst>
              </p:cNvPr>
              <p:cNvSpPr txBox="1"/>
              <p:nvPr/>
            </p:nvSpPr>
            <p:spPr>
              <a:xfrm>
                <a:off x="6678765" y="2800413"/>
                <a:ext cx="875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Before</a:t>
                </a:r>
                <a:endParaRPr kumimoji="1" lang="zh-TW" altLang="en-US" dirty="0"/>
              </a:p>
            </p:txBody>
          </p:sp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4C9FBD5-6590-D85E-150C-EF8F1F7836C0}"/>
                  </a:ext>
                </a:extLst>
              </p:cNvPr>
              <p:cNvSpPr txBox="1"/>
              <p:nvPr/>
            </p:nvSpPr>
            <p:spPr>
              <a:xfrm>
                <a:off x="7661379" y="3147385"/>
                <a:ext cx="660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5/16</a:t>
                </a:r>
                <a:endParaRPr kumimoji="1" lang="zh-TW" altLang="en-US" dirty="0"/>
              </a:p>
            </p:txBody>
          </p:sp>
        </p:grp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E6985BC0-91EE-828D-9629-CDB379BA4349}"/>
              </a:ext>
            </a:extLst>
          </p:cNvPr>
          <p:cNvGrpSpPr/>
          <p:nvPr/>
        </p:nvGrpSpPr>
        <p:grpSpPr>
          <a:xfrm>
            <a:off x="3633914" y="2928294"/>
            <a:ext cx="2840016" cy="3899734"/>
            <a:chOff x="3633914" y="2775897"/>
            <a:chExt cx="2840016" cy="3899734"/>
          </a:xfrm>
        </p:grpSpPr>
        <p:pic>
          <p:nvPicPr>
            <p:cNvPr id="13" name="圖片 12" descr="一張含有 人員, 背部, 脖子, 胸部 的圖片&#10;&#10;自動產生的描述">
              <a:extLst>
                <a:ext uri="{FF2B5EF4-FFF2-40B4-BE49-F238E27FC236}">
                  <a16:creationId xmlns:a16="http://schemas.microsoft.com/office/drawing/2014/main" id="{23777585-0378-A500-9992-05AEC2726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33914" y="3075631"/>
              <a:ext cx="2840016" cy="3600000"/>
            </a:xfrm>
            <a:prstGeom prst="rect">
              <a:avLst/>
            </a:prstGeom>
          </p:spPr>
        </p:pic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8DDAF2D1-00CE-09DE-2185-5FF42FF2B800}"/>
                </a:ext>
              </a:extLst>
            </p:cNvPr>
            <p:cNvGrpSpPr/>
            <p:nvPr/>
          </p:nvGrpSpPr>
          <p:grpSpPr>
            <a:xfrm>
              <a:off x="4697895" y="2775897"/>
              <a:ext cx="1755628" cy="669066"/>
              <a:chOff x="4980918" y="2775897"/>
              <a:chExt cx="1755628" cy="669066"/>
            </a:xfrm>
          </p:grpSpPr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0FF859A-99F9-C065-022F-2E0BD59FFE80}"/>
                  </a:ext>
                </a:extLst>
              </p:cNvPr>
              <p:cNvSpPr txBox="1"/>
              <p:nvPr/>
            </p:nvSpPr>
            <p:spPr>
              <a:xfrm>
                <a:off x="4980918" y="2775897"/>
                <a:ext cx="71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After</a:t>
                </a:r>
                <a:endParaRPr kumimoji="1" lang="zh-TW" altLang="en-US" dirty="0"/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6A1EA594-81AC-9856-C21A-3F2BF3D02564}"/>
                  </a:ext>
                </a:extLst>
              </p:cNvPr>
              <p:cNvSpPr txBox="1"/>
              <p:nvPr/>
            </p:nvSpPr>
            <p:spPr>
              <a:xfrm>
                <a:off x="6075788" y="3075631"/>
                <a:ext cx="660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5/24</a:t>
                </a:r>
                <a:endParaRPr kumimoji="1" lang="zh-TW" altLang="en-US" dirty="0"/>
              </a:p>
            </p:txBody>
          </p:sp>
        </p:grp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57A38ACD-54C2-1D83-8761-1701FE69B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362018"/>
            <a:ext cx="10980000" cy="258352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E5D838F-9492-3198-95EE-A727F1D88E31}"/>
              </a:ext>
            </a:extLst>
          </p:cNvPr>
          <p:cNvSpPr txBox="1"/>
          <p:nvPr/>
        </p:nvSpPr>
        <p:spPr>
          <a:xfrm>
            <a:off x="876300" y="-6578"/>
            <a:ext cx="60988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TW" altLang="en-US" sz="2200" b="1" dirty="0">
                <a:latin typeface="XINGKAI SC LIGHT" panose="02010600040101010101" pitchFamily="2" charset="-122"/>
                <a:ea typeface="XINGKAI SC LIGHT" panose="02010600040101010101" pitchFamily="2" charset="-122"/>
              </a:rPr>
              <a:t>修復肌膚</a:t>
            </a:r>
            <a:r>
              <a:rPr kumimoji="1" lang="zh-TW" altLang="en-US" sz="2200" b="1" dirty="0">
                <a:latin typeface="+mj-ea"/>
                <a:ea typeface="XINGKAI SC LIGHT" panose="02010600040101010101" pitchFamily="2" charset="-122"/>
              </a:rPr>
              <a:t>及紓壓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15117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木刻字型</Template>
  <TotalTime>916</TotalTime>
  <Words>674</Words>
  <Application>Microsoft Macintosh PowerPoint</Application>
  <PresentationFormat>寬螢幕</PresentationFormat>
  <Paragraphs>69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Taipei Sans TC Beta</vt:lpstr>
      <vt:lpstr>XINGKAI SC LIGHT</vt:lpstr>
      <vt:lpstr>Calibri</vt:lpstr>
      <vt:lpstr>Rockwell</vt:lpstr>
      <vt:lpstr>Rockwell Condensed</vt:lpstr>
      <vt:lpstr>Rockwell Extra Bold</vt:lpstr>
      <vt:lpstr>Wingdings</vt:lpstr>
      <vt:lpstr>木刻字型</vt:lpstr>
      <vt:lpstr>香氣發表會  去除背後痘痘零</vt:lpstr>
      <vt:lpstr>目錄</vt:lpstr>
      <vt:lpstr>個案介紹</vt:lpstr>
      <vt:lpstr>症狀成因與類型</vt:lpstr>
      <vt:lpstr>治療方式------藥物治療</vt:lpstr>
      <vt:lpstr>芳療措施 效果與 反 饋 I</vt:lpstr>
      <vt:lpstr>芳療措施 效果與 反 饋 II</vt:lpstr>
      <vt:lpstr>芳療措施 效果與 反 饋 III</vt:lpstr>
      <vt:lpstr>芳療措施 效果與 反 饋 IV</vt:lpstr>
      <vt:lpstr>個案心得</vt:lpstr>
      <vt:lpstr>芳療師心得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Barack Wu</dc:creator>
  <cp:lastModifiedBy>Barack Wu</cp:lastModifiedBy>
  <cp:revision>41</cp:revision>
  <dcterms:created xsi:type="dcterms:W3CDTF">2024-08-09T16:39:33Z</dcterms:created>
  <dcterms:modified xsi:type="dcterms:W3CDTF">2024-11-02T04:45:40Z</dcterms:modified>
</cp:coreProperties>
</file>