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64" r:id="rId3"/>
    <p:sldId id="265" r:id="rId4"/>
    <p:sldId id="266" r:id="rId5"/>
    <p:sldId id="267" r:id="rId6"/>
    <p:sldId id="268" r:id="rId7"/>
    <p:sldId id="259" r:id="rId8"/>
    <p:sldId id="260" r:id="rId9"/>
    <p:sldId id="262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秀菊 王" initials="秀王" lastIdx="1" clrIdx="0">
    <p:extLst>
      <p:ext uri="{19B8F6BF-5375-455C-9EA6-DF929625EA0E}">
        <p15:presenceInfo xmlns:p15="http://schemas.microsoft.com/office/powerpoint/2012/main" userId="3fe74119896694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秀菊 王" userId="3fe7411989669433" providerId="LiveId" clId="{7310BDAF-199D-43B2-8FEE-02D26A12CDEF}"/>
    <pc:docChg chg="undo custSel addSld delSld modSld sldOrd">
      <pc:chgData name="秀菊 王" userId="3fe7411989669433" providerId="LiveId" clId="{7310BDAF-199D-43B2-8FEE-02D26A12CDEF}" dt="2024-11-13T13:02:34.914" v="218" actId="20577"/>
      <pc:docMkLst>
        <pc:docMk/>
      </pc:docMkLst>
      <pc:sldChg chg="del">
        <pc:chgData name="秀菊 王" userId="3fe7411989669433" providerId="LiveId" clId="{7310BDAF-199D-43B2-8FEE-02D26A12CDEF}" dt="2024-11-11T13:58:43.388" v="1" actId="47"/>
        <pc:sldMkLst>
          <pc:docMk/>
          <pc:sldMk cId="4105585179" sldId="257"/>
        </pc:sldMkLst>
      </pc:sldChg>
      <pc:sldChg chg="del">
        <pc:chgData name="秀菊 王" userId="3fe7411989669433" providerId="LiveId" clId="{7310BDAF-199D-43B2-8FEE-02D26A12CDEF}" dt="2024-11-11T13:58:41.731" v="0" actId="47"/>
        <pc:sldMkLst>
          <pc:docMk/>
          <pc:sldMk cId="809793374" sldId="258"/>
        </pc:sldMkLst>
      </pc:sldChg>
      <pc:sldChg chg="add del">
        <pc:chgData name="秀菊 王" userId="3fe7411989669433" providerId="LiveId" clId="{7310BDAF-199D-43B2-8FEE-02D26A12CDEF}" dt="2024-11-13T12:52:16.070" v="216"/>
        <pc:sldMkLst>
          <pc:docMk/>
          <pc:sldMk cId="1477200461" sldId="259"/>
        </pc:sldMkLst>
      </pc:sldChg>
      <pc:sldChg chg="modSp mod ord">
        <pc:chgData name="秀菊 王" userId="3fe7411989669433" providerId="LiveId" clId="{7310BDAF-199D-43B2-8FEE-02D26A12CDEF}" dt="2024-11-13T13:02:34.914" v="218" actId="20577"/>
        <pc:sldMkLst>
          <pc:docMk/>
          <pc:sldMk cId="1593800000" sldId="260"/>
        </pc:sldMkLst>
        <pc:spChg chg="mod">
          <ac:chgData name="秀菊 王" userId="3fe7411989669433" providerId="LiveId" clId="{7310BDAF-199D-43B2-8FEE-02D26A12CDEF}" dt="2024-11-13T13:02:34.914" v="218" actId="20577"/>
          <ac:spMkLst>
            <pc:docMk/>
            <pc:sldMk cId="1593800000" sldId="260"/>
            <ac:spMk id="2" creationId="{E6CEFBB4-72C2-69FB-EF9C-F4A1503877B0}"/>
          </ac:spMkLst>
        </pc:spChg>
      </pc:sldChg>
      <pc:sldChg chg="modSp mod">
        <pc:chgData name="秀菊 王" userId="3fe7411989669433" providerId="LiveId" clId="{7310BDAF-199D-43B2-8FEE-02D26A12CDEF}" dt="2024-11-11T14:25:29.107" v="67" actId="20577"/>
        <pc:sldMkLst>
          <pc:docMk/>
          <pc:sldMk cId="3947420105" sldId="262"/>
        </pc:sldMkLst>
        <pc:spChg chg="mod">
          <ac:chgData name="秀菊 王" userId="3fe7411989669433" providerId="LiveId" clId="{7310BDAF-199D-43B2-8FEE-02D26A12CDEF}" dt="2024-11-11T14:25:29.107" v="67" actId="20577"/>
          <ac:spMkLst>
            <pc:docMk/>
            <pc:sldMk cId="3947420105" sldId="262"/>
            <ac:spMk id="2" creationId="{4C3395A7-4FCC-22C2-FDB5-1466D0A0C8E6}"/>
          </ac:spMkLst>
        </pc:spChg>
      </pc:sldChg>
      <pc:sldChg chg="del ord">
        <pc:chgData name="秀菊 王" userId="3fe7411989669433" providerId="LiveId" clId="{7310BDAF-199D-43B2-8FEE-02D26A12CDEF}" dt="2024-11-11T14:40:14.406" v="215" actId="47"/>
        <pc:sldMkLst>
          <pc:docMk/>
          <pc:sldMk cId="2919229026" sldId="263"/>
        </pc:sldMkLst>
      </pc:sldChg>
      <pc:sldChg chg="ord">
        <pc:chgData name="秀菊 王" userId="3fe7411989669433" providerId="LiveId" clId="{7310BDAF-199D-43B2-8FEE-02D26A12CDEF}" dt="2024-11-11T14:01:07.346" v="26"/>
        <pc:sldMkLst>
          <pc:docMk/>
          <pc:sldMk cId="77021316" sldId="264"/>
        </pc:sldMkLst>
      </pc:sldChg>
      <pc:sldChg chg="ord">
        <pc:chgData name="秀菊 王" userId="3fe7411989669433" providerId="LiveId" clId="{7310BDAF-199D-43B2-8FEE-02D26A12CDEF}" dt="2024-11-11T14:02:38.422" v="34"/>
        <pc:sldMkLst>
          <pc:docMk/>
          <pc:sldMk cId="3539040842" sldId="265"/>
        </pc:sldMkLst>
      </pc:sldChg>
      <pc:sldChg chg="ord">
        <pc:chgData name="秀菊 王" userId="3fe7411989669433" providerId="LiveId" clId="{7310BDAF-199D-43B2-8FEE-02D26A12CDEF}" dt="2024-11-11T14:02:41.484" v="36"/>
        <pc:sldMkLst>
          <pc:docMk/>
          <pc:sldMk cId="3245220084" sldId="266"/>
        </pc:sldMkLst>
      </pc:sldChg>
      <pc:sldChg chg="ord">
        <pc:chgData name="秀菊 王" userId="3fe7411989669433" providerId="LiveId" clId="{7310BDAF-199D-43B2-8FEE-02D26A12CDEF}" dt="2024-11-11T14:02:45.453" v="38"/>
        <pc:sldMkLst>
          <pc:docMk/>
          <pc:sldMk cId="868094464" sldId="267"/>
        </pc:sldMkLst>
      </pc:sldChg>
      <pc:sldChg chg="ord">
        <pc:chgData name="秀菊 王" userId="3fe7411989669433" providerId="LiveId" clId="{7310BDAF-199D-43B2-8FEE-02D26A12CDEF}" dt="2024-11-11T14:02:50.656" v="40"/>
        <pc:sldMkLst>
          <pc:docMk/>
          <pc:sldMk cId="3835280574" sldId="268"/>
        </pc:sldMkLst>
      </pc:sldChg>
      <pc:sldChg chg="del">
        <pc:chgData name="秀菊 王" userId="3fe7411989669433" providerId="LiveId" clId="{7310BDAF-199D-43B2-8FEE-02D26A12CDEF}" dt="2024-11-11T14:03:13.268" v="41" actId="47"/>
        <pc:sldMkLst>
          <pc:docMk/>
          <pc:sldMk cId="831742494" sldId="269"/>
        </pc:sldMkLst>
      </pc:sldChg>
      <pc:sldChg chg="modSp mod">
        <pc:chgData name="秀菊 王" userId="3fe7411989669433" providerId="LiveId" clId="{7310BDAF-199D-43B2-8FEE-02D26A12CDEF}" dt="2024-11-11T14:38:26.809" v="213" actId="20577"/>
        <pc:sldMkLst>
          <pc:docMk/>
          <pc:sldMk cId="1267378483" sldId="270"/>
        </pc:sldMkLst>
        <pc:spChg chg="mod">
          <ac:chgData name="秀菊 王" userId="3fe7411989669433" providerId="LiveId" clId="{7310BDAF-199D-43B2-8FEE-02D26A12CDEF}" dt="2024-11-11T14:26:27.308" v="90" actId="20577"/>
          <ac:spMkLst>
            <pc:docMk/>
            <pc:sldMk cId="1267378483" sldId="270"/>
            <ac:spMk id="2" creationId="{7B37F0A1-D898-4B8D-B35F-09FE3EC128A8}"/>
          </ac:spMkLst>
        </pc:spChg>
        <pc:spChg chg="mod">
          <ac:chgData name="秀菊 王" userId="3fe7411989669433" providerId="LiveId" clId="{7310BDAF-199D-43B2-8FEE-02D26A12CDEF}" dt="2024-11-11T14:38:26.809" v="213" actId="20577"/>
          <ac:spMkLst>
            <pc:docMk/>
            <pc:sldMk cId="1267378483" sldId="270"/>
            <ac:spMk id="3" creationId="{223628D2-48A7-D149-CD80-83DB1A99DDE0}"/>
          </ac:spMkLst>
        </pc:spChg>
      </pc:sldChg>
      <pc:sldChg chg="del">
        <pc:chgData name="秀菊 王" userId="3fe7411989669433" providerId="LiveId" clId="{7310BDAF-199D-43B2-8FEE-02D26A12CDEF}" dt="2024-11-11T14:03:37.213" v="45" actId="47"/>
        <pc:sldMkLst>
          <pc:docMk/>
          <pc:sldMk cId="3621667194" sldId="271"/>
        </pc:sldMkLst>
      </pc:sldChg>
      <pc:sldChg chg="del ord">
        <pc:chgData name="秀菊 王" userId="3fe7411989669433" providerId="LiveId" clId="{7310BDAF-199D-43B2-8FEE-02D26A12CDEF}" dt="2024-11-11T14:40:13.234" v="214" actId="47"/>
        <pc:sldMkLst>
          <pc:docMk/>
          <pc:sldMk cId="1799904897" sldId="272"/>
        </pc:sldMkLst>
      </pc:sldChg>
      <pc:sldChg chg="del ord">
        <pc:chgData name="秀菊 王" userId="3fe7411989669433" providerId="LiveId" clId="{7310BDAF-199D-43B2-8FEE-02D26A12CDEF}" dt="2024-11-11T14:03:31.509" v="44" actId="47"/>
        <pc:sldMkLst>
          <pc:docMk/>
          <pc:sldMk cId="1906339780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90682-8FBB-4248-AEAC-BE3D7B650E3A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59508-A8DC-423C-95BD-E10CCF8F3C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7739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59508-A8DC-423C-95BD-E10CCF8F3CE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0546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A21D44-39A6-43AA-98D6-5C5F7B09C167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B6B35F-02AE-4695-8CEE-0E0E40D5BB1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057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1D44-39A6-43AA-98D6-5C5F7B09C167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B35F-02AE-4695-8CEE-0E0E40D5BB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661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1D44-39A6-43AA-98D6-5C5F7B09C167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B35F-02AE-4695-8CEE-0E0E40D5BB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401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1D44-39A6-43AA-98D6-5C5F7B09C167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B35F-02AE-4695-8CEE-0E0E40D5BB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2596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A21D44-39A6-43AA-98D6-5C5F7B09C167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AB6B35F-02AE-4695-8CEE-0E0E40D5BB1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52470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1D44-39A6-43AA-98D6-5C5F7B09C167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B35F-02AE-4695-8CEE-0E0E40D5BB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21415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1D44-39A6-43AA-98D6-5C5F7B09C167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B35F-02AE-4695-8CEE-0E0E40D5BB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42185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1D44-39A6-43AA-98D6-5C5F7B09C167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B35F-02AE-4695-8CEE-0E0E40D5BB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467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1D44-39A6-43AA-98D6-5C5F7B09C167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B35F-02AE-4695-8CEE-0E0E40D5BB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80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7A21D44-39A6-43AA-98D6-5C5F7B09C167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AB6B35F-02AE-4695-8CEE-0E0E40D5BB1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07095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7A21D44-39A6-43AA-98D6-5C5F7B09C167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AB6B35F-02AE-4695-8CEE-0E0E40D5BB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348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7A21D44-39A6-43AA-98D6-5C5F7B09C167}" type="datetimeFigureOut">
              <a:rPr lang="zh-TW" altLang="en-US" smtClean="0"/>
              <a:t>2024/11/13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AB6B35F-02AE-4695-8CEE-0E0E40D5BB1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731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DE90C0-074C-3489-E271-4F1E1D361B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8000" dirty="0">
                <a:solidFill>
                  <a:schemeClr val="tx1"/>
                </a:solidFill>
              </a:rPr>
              <a:t>腕隧道症候群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281A86-5B49-207F-D5CE-4981929F3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759612"/>
            <a:ext cx="8045373" cy="742279"/>
          </a:xfrm>
        </p:spPr>
        <p:txBody>
          <a:bodyPr>
            <a:normAutofit/>
          </a:bodyPr>
          <a:lstStyle/>
          <a:p>
            <a:r>
              <a:rPr lang="zh-TW" altLang="en-US" sz="3600" b="0" dirty="0">
                <a:solidFill>
                  <a:schemeClr val="tx1"/>
                </a:solidFill>
              </a:rPr>
              <a:t>高階</a:t>
            </a:r>
            <a:r>
              <a:rPr lang="en-US" altLang="zh-TW" sz="3600" b="0" dirty="0">
                <a:solidFill>
                  <a:schemeClr val="tx1"/>
                </a:solidFill>
              </a:rPr>
              <a:t>103</a:t>
            </a:r>
            <a:r>
              <a:rPr lang="zh-TW" altLang="en-US" sz="3600" b="0" dirty="0">
                <a:solidFill>
                  <a:schemeClr val="tx1"/>
                </a:solidFill>
              </a:rPr>
              <a:t>期  王秀菊</a:t>
            </a:r>
          </a:p>
        </p:txBody>
      </p:sp>
    </p:spTree>
    <p:extLst>
      <p:ext uri="{BB962C8B-B14F-4D97-AF65-F5344CB8AC3E}">
        <p14:creationId xmlns:p14="http://schemas.microsoft.com/office/powerpoint/2010/main" val="1282002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37F0A1-D898-4B8D-B35F-09FE3EC12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211" y="704116"/>
            <a:ext cx="10178322" cy="684415"/>
          </a:xfrm>
        </p:spPr>
        <p:txBody>
          <a:bodyPr>
            <a:noAutofit/>
          </a:bodyPr>
          <a:lstStyle/>
          <a:p>
            <a:r>
              <a:rPr lang="en-US" altLang="zh-TW" sz="4800" dirty="0">
                <a:latin typeface="+mn-ea"/>
                <a:ea typeface="+mn-ea"/>
              </a:rPr>
              <a:t>~</a:t>
            </a:r>
            <a:r>
              <a:rPr lang="zh-TW" altLang="en-US" sz="4800" dirty="0">
                <a:latin typeface="+mn-ea"/>
                <a:ea typeface="+mn-ea"/>
              </a:rPr>
              <a:t>追蹤結果</a:t>
            </a:r>
            <a:r>
              <a:rPr lang="en-US" altLang="zh-TW" sz="4800" dirty="0">
                <a:latin typeface="+mn-ea"/>
                <a:ea typeface="+mn-ea"/>
              </a:rPr>
              <a:t>~</a:t>
            </a:r>
            <a:endParaRPr lang="zh-TW" altLang="en-US" sz="4800" dirty="0">
              <a:latin typeface="+mn-ea"/>
              <a:ea typeface="+mn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23628D2-48A7-D149-CD80-83DB1A99D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1533" y="1894741"/>
            <a:ext cx="10178322" cy="4738386"/>
          </a:xfrm>
        </p:spPr>
        <p:txBody>
          <a:bodyPr>
            <a:normAutofit/>
          </a:bodyPr>
          <a:lstStyle/>
          <a:p>
            <a:r>
              <a:rPr lang="zh-TW" altLang="zh-TW" sz="2800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這次治療目標是幫助個案減緩腕隧道、肩頸痠痛的不適，讓個案可以有更好的生活品質，一開始先從較基礎的消炎止痛用油，但使用兩週多未見成效，後來陸續加強抗痙攣、化瘀、促循環的精油，漸漸的看見個案在過程中</a:t>
            </a:r>
            <a:r>
              <a:rPr lang="zh-TW" altLang="zh-TW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使用精油後改善了運動後的肌肉酸痛，也改善了肩頸不適，整體使用下來手部不適</a:t>
            </a:r>
            <a:r>
              <a:rPr lang="zh-TW" altLang="en-US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也</a:t>
            </a:r>
            <a:r>
              <a:rPr lang="zh-TW" altLang="zh-TW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達到舒緩，</a:t>
            </a:r>
            <a:r>
              <a:rPr lang="zh-TW" altLang="zh-TW" sz="2800" kern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聽見個</a:t>
            </a:r>
            <a:r>
              <a:rPr lang="zh-TW" altLang="zh-TW" sz="2800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案</a:t>
            </a:r>
            <a:r>
              <a:rPr lang="zh-TW" altLang="en-US" sz="2800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漸漸</a:t>
            </a:r>
            <a:r>
              <a:rPr lang="zh-TW" altLang="zh-TW" sz="2800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的進步</a:t>
            </a:r>
            <a:r>
              <a:rPr lang="zh-TW" altLang="en-US" sz="2800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增加了我的信心</a:t>
            </a:r>
            <a:r>
              <a:rPr lang="zh-TW" altLang="zh-TW" sz="2800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，很感謝個案願意相信我配合我給的芳療建議，好好認真用油改變生活方式，效果</a:t>
            </a:r>
            <a:r>
              <a:rPr lang="zh-TW" altLang="en-US" sz="28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不斷</a:t>
            </a:r>
            <a:r>
              <a:rPr lang="zh-TW" altLang="zh-TW" sz="2800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改善，也很開心個案使用油期間身心靈有達到放鬆，讓我在</a:t>
            </a:r>
            <a:r>
              <a:rPr lang="zh-TW" altLang="en-US" sz="28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芳療</a:t>
            </a:r>
            <a:r>
              <a:rPr lang="zh-TW" altLang="zh-TW" sz="2800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Helvetica" panose="020B0604020202020204" pitchFamily="34" charset="0"/>
              </a:rPr>
              <a:t>方面有更多的實證經驗。</a:t>
            </a:r>
            <a:endParaRPr lang="zh-TW" altLang="zh-TW" sz="28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pic>
        <p:nvPicPr>
          <p:cNvPr id="1026" name="Picture 2" descr="香薰治療功效| 香薰療法| 香薰治療師出路- 芳療樹">
            <a:extLst>
              <a:ext uri="{FF2B5EF4-FFF2-40B4-BE49-F238E27FC236}">
                <a16:creationId xmlns:a16="http://schemas.microsoft.com/office/drawing/2014/main" id="{7C8F7716-268C-374A-FAD4-5C5FB8C84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734" y="543250"/>
            <a:ext cx="544545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37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AC346C-B2B1-C440-2036-D5EE7E85B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660401"/>
            <a:ext cx="10178322" cy="5219192"/>
          </a:xfrm>
        </p:spPr>
        <p:txBody>
          <a:bodyPr/>
          <a:lstStyle/>
          <a:p>
            <a:r>
              <a:rPr lang="zh-TW" altLang="en-US" sz="4000" dirty="0">
                <a:solidFill>
                  <a:schemeClr val="tx1"/>
                </a:solidFill>
              </a:rPr>
              <a:t>個案介紹</a:t>
            </a:r>
            <a:r>
              <a:rPr lang="en-US" altLang="zh-TW" sz="4400" dirty="0">
                <a:solidFill>
                  <a:schemeClr val="tx1"/>
                </a:solidFill>
              </a:rPr>
              <a:t>~</a:t>
            </a:r>
          </a:p>
          <a:p>
            <a:pPr marL="0" indent="0">
              <a:buNone/>
            </a:pPr>
            <a:r>
              <a:rPr lang="zh-TW" altLang="en-US" dirty="0">
                <a:solidFill>
                  <a:schemeClr val="tx1"/>
                </a:solidFill>
              </a:rPr>
              <a:t>   </a:t>
            </a:r>
            <a:r>
              <a:rPr lang="zh-TW" altLang="en-US" sz="2600" dirty="0">
                <a:solidFill>
                  <a:schemeClr val="tx1"/>
                </a:solidFill>
              </a:rPr>
              <a:t>劉女士，</a:t>
            </a:r>
            <a:r>
              <a:rPr lang="en-US" altLang="zh-TW" sz="2600" dirty="0">
                <a:solidFill>
                  <a:schemeClr val="tx1"/>
                </a:solidFill>
              </a:rPr>
              <a:t>58</a:t>
            </a:r>
            <a:r>
              <a:rPr lang="zh-TW" altLang="en-US" sz="2600" dirty="0">
                <a:solidFill>
                  <a:schemeClr val="tx1"/>
                </a:solidFill>
              </a:rPr>
              <a:t>歲，開洗衣店，平時除了經營洗衣店還要忙於家務，雙 </a:t>
            </a:r>
            <a:endParaRPr lang="en-US" altLang="zh-TW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2600" dirty="0">
                <a:solidFill>
                  <a:schemeClr val="tx1"/>
                </a:solidFill>
              </a:rPr>
              <a:t>  手使用過度導致腕隧道症候群近</a:t>
            </a:r>
            <a:r>
              <a:rPr lang="en-US" altLang="zh-TW" sz="2600" dirty="0">
                <a:solidFill>
                  <a:schemeClr val="tx1"/>
                </a:solidFill>
              </a:rPr>
              <a:t>10</a:t>
            </a:r>
            <a:r>
              <a:rPr lang="zh-TW" altLang="en-US" sz="2600" dirty="0">
                <a:solidFill>
                  <a:schemeClr val="tx1"/>
                </a:solidFill>
              </a:rPr>
              <a:t>年，另外還有肩頸痠痛問題，平</a:t>
            </a:r>
            <a:endParaRPr lang="en-US" altLang="zh-TW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2600" dirty="0">
                <a:solidFill>
                  <a:schemeClr val="tx1"/>
                </a:solidFill>
              </a:rPr>
              <a:t>  時不易入睡，每天吃一顆安眠藥入睡</a:t>
            </a:r>
            <a:endParaRPr lang="en-US" altLang="zh-TW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TW" altLang="en-US" sz="2400" dirty="0">
              <a:solidFill>
                <a:schemeClr val="tx1"/>
              </a:solidFill>
            </a:endParaRPr>
          </a:p>
          <a:p>
            <a:r>
              <a:rPr lang="zh-TW" altLang="en-US" sz="4000" dirty="0">
                <a:solidFill>
                  <a:schemeClr val="tx1"/>
                </a:solidFill>
              </a:rPr>
              <a:t>透過芳療想要改善</a:t>
            </a:r>
            <a:r>
              <a:rPr lang="en-US" altLang="zh-TW" sz="4000" dirty="0">
                <a:solidFill>
                  <a:schemeClr val="tx1"/>
                </a:solidFill>
              </a:rPr>
              <a:t>~</a:t>
            </a:r>
            <a:endParaRPr lang="zh-TW" altLang="en-US" sz="4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chemeClr val="tx1"/>
                </a:solidFill>
              </a:rPr>
              <a:t>   </a:t>
            </a:r>
            <a:r>
              <a:rPr lang="zh-TW" altLang="en-US" sz="2600" dirty="0">
                <a:solidFill>
                  <a:schemeClr val="tx1"/>
                </a:solidFill>
              </a:rPr>
              <a:t>腕隧道症候群、肩頸痠痛</a:t>
            </a:r>
          </a:p>
        </p:txBody>
      </p:sp>
    </p:spTree>
    <p:extLst>
      <p:ext uri="{BB962C8B-B14F-4D97-AF65-F5344CB8AC3E}">
        <p14:creationId xmlns:p14="http://schemas.microsoft.com/office/powerpoint/2010/main" val="7702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6544C2-C9F0-28C2-62D2-B695000B3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214068"/>
            <a:ext cx="10178322" cy="777548"/>
          </a:xfrm>
        </p:spPr>
        <p:txBody>
          <a:bodyPr>
            <a:normAutofit/>
          </a:bodyPr>
          <a:lstStyle/>
          <a:p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4/18</a:t>
            </a:r>
            <a:r>
              <a:rPr lang="zh-TW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芳療配方</a:t>
            </a:r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一</a:t>
            </a:r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)   </a:t>
            </a:r>
            <a:r>
              <a:rPr lang="zh-TW" altLang="en-US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濃度</a:t>
            </a:r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:3</a:t>
            </a:r>
            <a:r>
              <a:rPr lang="en-US" altLang="zh-TW" sz="3200" dirty="0">
                <a:effectLst/>
                <a:latin typeface="Poiret One" panose="00000500000000000000" pitchFamily="2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%</a:t>
            </a:r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 </a:t>
            </a:r>
            <a:endParaRPr lang="zh-TW" altLang="en-US" sz="3200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9681CAA3-D588-FF0E-C2D9-B00E94418B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390694"/>
              </p:ext>
            </p:extLst>
          </p:nvPr>
        </p:nvGraphicFramePr>
        <p:xfrm>
          <a:off x="1251678" y="730359"/>
          <a:ext cx="8366455" cy="2427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115">
                  <a:extLst>
                    <a:ext uri="{9D8B030D-6E8A-4147-A177-3AD203B41FA5}">
                      <a16:colId xmlns:a16="http://schemas.microsoft.com/office/drawing/2014/main" val="93467409"/>
                    </a:ext>
                  </a:extLst>
                </a:gridCol>
                <a:gridCol w="1065126">
                  <a:extLst>
                    <a:ext uri="{9D8B030D-6E8A-4147-A177-3AD203B41FA5}">
                      <a16:colId xmlns:a16="http://schemas.microsoft.com/office/drawing/2014/main" val="1228137226"/>
                    </a:ext>
                  </a:extLst>
                </a:gridCol>
                <a:gridCol w="4855214">
                  <a:extLst>
                    <a:ext uri="{9D8B030D-6E8A-4147-A177-3AD203B41FA5}">
                      <a16:colId xmlns:a16="http://schemas.microsoft.com/office/drawing/2014/main" val="248519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華康中黑體"/>
                          <a:cs typeface="華康中黑體"/>
                        </a:rPr>
                        <a:t>名稱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華康中黑體"/>
                          <a:cs typeface="華康中黑體"/>
                        </a:rPr>
                        <a:t>(</a:t>
                      </a:r>
                      <a:r>
                        <a:rPr lang="en-US" sz="2000" kern="100" dirty="0" err="1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華康中黑體"/>
                          <a:cs typeface="華康中黑體"/>
                        </a:rPr>
                        <a:t>Eo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華康中黑體"/>
                          <a:cs typeface="華康中黑體"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華康中黑體"/>
                          <a:cs typeface="華康中黑體"/>
                        </a:rPr>
                        <a:t>Vo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華康中黑體"/>
                          <a:cs typeface="華康中黑體"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華康中黑體"/>
                          <a:cs typeface="華康中黑體"/>
                        </a:rPr>
                        <a:t>Hy)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  <a:spcAft>
                          <a:spcPts val="80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劑量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  <a:spcAft>
                          <a:spcPts val="80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選用理由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2095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綠花白千層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消炎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 </a:t>
                      </a: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止痛 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</a:t>
                      </a: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抗</a:t>
                      </a:r>
                      <a:r>
                        <a:rPr lang="zh-TW" altLang="en-US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痙</a:t>
                      </a: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攣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472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桉油醇迷迭香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促進血液循環 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</a:t>
                      </a: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止痛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</a:t>
                      </a: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7346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檸檬尤加利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消炎止痛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224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聖約翰草浸泡油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(Vo)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3ml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消炎止痛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altLang="en-US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促循環    </a:t>
                      </a:r>
                      <a:endParaRPr lang="zh-TW" alt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0729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荷荷巴油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(Vo)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7ml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altLang="en-US" sz="2000" kern="0" dirty="0">
                          <a:solidFill>
                            <a:srgbClr val="202124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好吸收  不易變質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1492127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47D1EF08-DABD-7F36-3C11-6DF27136A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367532"/>
              </p:ext>
            </p:extLst>
          </p:nvPr>
        </p:nvGraphicFramePr>
        <p:xfrm>
          <a:off x="1276140" y="3785606"/>
          <a:ext cx="9686611" cy="294716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40825">
                  <a:extLst>
                    <a:ext uri="{9D8B030D-6E8A-4147-A177-3AD203B41FA5}">
                      <a16:colId xmlns:a16="http://schemas.microsoft.com/office/drawing/2014/main" val="1030407481"/>
                    </a:ext>
                  </a:extLst>
                </a:gridCol>
                <a:gridCol w="8345786">
                  <a:extLst>
                    <a:ext uri="{9D8B030D-6E8A-4147-A177-3AD203B41FA5}">
                      <a16:colId xmlns:a16="http://schemas.microsoft.com/office/drawing/2014/main" val="2922196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 err="1">
                          <a:effectLst/>
                        </a:rPr>
                        <a:t>日期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altLang="en-US" sz="2000" kern="100" dirty="0">
                          <a:effectLst/>
                        </a:rPr>
                        <a:t>芳療</a:t>
                      </a:r>
                      <a:r>
                        <a:rPr lang="en-US" sz="2000" kern="100" dirty="0" err="1">
                          <a:effectLst/>
                        </a:rPr>
                        <a:t>評值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9721225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</a:rPr>
                        <a:t>4/21~4/24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</a:rPr>
                        <a:t>開始使用痠痛油，由於睡前</a:t>
                      </a:r>
                      <a:r>
                        <a:rPr lang="zh-TW" altLang="en-US" sz="2000" kern="100" dirty="0">
                          <a:effectLst/>
                        </a:rPr>
                        <a:t>使</a:t>
                      </a:r>
                      <a:r>
                        <a:rPr lang="zh-TW" sz="2000" kern="100" dirty="0">
                          <a:effectLst/>
                        </a:rPr>
                        <a:t>用痠痛油，發現精神太好反而不易入睡</a:t>
                      </a:r>
                      <a:endParaRPr lang="en-US" altLang="zh-TW" sz="2000" kern="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alt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 3" panose="05040102010807070707" pitchFamily="18" charset="2"/>
                        </a:rPr>
                        <a:t></a:t>
                      </a:r>
                      <a:r>
                        <a:rPr lang="zh-TW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由於個案的痠痛油含</a:t>
                      </a:r>
                      <a:r>
                        <a:rPr lang="zh-TW" altLang="zh-TW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綠花白千層</a:t>
                      </a:r>
                      <a:r>
                        <a:rPr lang="zh-TW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和</a:t>
                      </a:r>
                      <a:r>
                        <a:rPr lang="zh-TW" altLang="zh-TW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桉油醇迷迭香</a:t>
                      </a:r>
                      <a:r>
                        <a:rPr lang="zh-TW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皆有提振作用，個案又屬於不容易入睡體質，建議個案痠痛油在睡前兩小時不要使用，以免影響睡眠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9434058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effectLst/>
                        </a:rPr>
                        <a:t>4/25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</a:rPr>
                        <a:t>痠痛用油目前使用似乎沒有太大的感覺，之後增加使用的次數希望能夠緩解痠痛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  <a:sym typeface="Wingdings 3" panose="05040102010807070707" pitchFamily="18" charset="2"/>
                        </a:rPr>
                        <a:t></a:t>
                      </a:r>
                      <a:r>
                        <a:rPr lang="zh-TW" altLang="zh-TW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建議個案可以按摩完去洗熱水澡或使用熱敷袋幫助血液循環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1558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040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502328-D2D3-3AA3-2532-56E5E4D8C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100578"/>
            <a:ext cx="10178322" cy="582815"/>
          </a:xfrm>
        </p:spPr>
        <p:txBody>
          <a:bodyPr>
            <a:normAutofit/>
          </a:bodyPr>
          <a:lstStyle/>
          <a:p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5/9</a:t>
            </a:r>
            <a:r>
              <a:rPr lang="zh-TW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芳療配方</a:t>
            </a:r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二</a:t>
            </a:r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)   </a:t>
            </a:r>
            <a:r>
              <a:rPr lang="zh-TW" altLang="en-US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濃度</a:t>
            </a:r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:5</a:t>
            </a:r>
            <a:r>
              <a:rPr lang="en-US" altLang="zh-TW" sz="3200" dirty="0">
                <a:effectLst/>
                <a:latin typeface="Poiret One" panose="00000500000000000000" pitchFamily="2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%</a:t>
            </a:r>
            <a:endParaRPr lang="zh-TW" altLang="en-US" sz="3200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1A1646FE-E7FE-D032-E622-3FF02B4F0B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332392"/>
              </p:ext>
            </p:extLst>
          </p:nvPr>
        </p:nvGraphicFramePr>
        <p:xfrm>
          <a:off x="1251678" y="538989"/>
          <a:ext cx="8959122" cy="3249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744">
                  <a:extLst>
                    <a:ext uri="{9D8B030D-6E8A-4147-A177-3AD203B41FA5}">
                      <a16:colId xmlns:a16="http://schemas.microsoft.com/office/drawing/2014/main" val="4002033497"/>
                    </a:ext>
                  </a:extLst>
                </a:gridCol>
                <a:gridCol w="954593">
                  <a:extLst>
                    <a:ext uri="{9D8B030D-6E8A-4147-A177-3AD203B41FA5}">
                      <a16:colId xmlns:a16="http://schemas.microsoft.com/office/drawing/2014/main" val="4206259264"/>
                    </a:ext>
                  </a:extLst>
                </a:gridCol>
                <a:gridCol w="5427785">
                  <a:extLst>
                    <a:ext uri="{9D8B030D-6E8A-4147-A177-3AD203B41FA5}">
                      <a16:colId xmlns:a16="http://schemas.microsoft.com/office/drawing/2014/main" val="36430128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名稱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(</a:t>
                      </a:r>
                      <a:r>
                        <a:rPr lang="en-US" sz="2000" kern="100" dirty="0" err="1">
                          <a:solidFill>
                            <a:schemeClr val="tx1"/>
                          </a:solidFill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Eo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Vo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Hy)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  <a:spcAft>
                          <a:spcPts val="80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劑量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  <a:spcAft>
                          <a:spcPts val="80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選用理由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7286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甜馬鬱蘭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抗焦慮 改善失眠 止痛 抗痙攣 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7432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義大利永久花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消炎 止痛 化瘀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022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黑胡椒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促進血液循環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</a:t>
                      </a: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幫助肌肉僵硬痠痛緩解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623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檸檬尤加利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消炎止痛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2887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純正薰衣草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鎮靜安撫 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 </a:t>
                      </a:r>
                      <a:r>
                        <a:rPr lang="zh-TW" sz="2000" kern="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放鬆肌肉</a:t>
                      </a: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緩解肌肉緊張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5425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聖約翰草浸泡油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(Vo)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3ml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消炎止痛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altLang="en-US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促循環    </a:t>
                      </a:r>
                      <a:endParaRPr lang="zh-TW" alt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1015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荷荷巴油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(Vo)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7ml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0" dirty="0">
                          <a:solidFill>
                            <a:srgbClr val="202124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好吸收  不易變質</a:t>
                      </a:r>
                      <a:endParaRPr lang="zh-TW" alt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3114215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CA8A316-7FA6-3AA6-C3BF-8FB0C0E80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550651"/>
              </p:ext>
            </p:extLst>
          </p:nvPr>
        </p:nvGraphicFramePr>
        <p:xfrm>
          <a:off x="929801" y="3859257"/>
          <a:ext cx="10665997" cy="299874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61344">
                  <a:extLst>
                    <a:ext uri="{9D8B030D-6E8A-4147-A177-3AD203B41FA5}">
                      <a16:colId xmlns:a16="http://schemas.microsoft.com/office/drawing/2014/main" val="1414827540"/>
                    </a:ext>
                  </a:extLst>
                </a:gridCol>
                <a:gridCol w="9104653">
                  <a:extLst>
                    <a:ext uri="{9D8B030D-6E8A-4147-A177-3AD203B41FA5}">
                      <a16:colId xmlns:a16="http://schemas.microsoft.com/office/drawing/2014/main" val="4292843260"/>
                    </a:ext>
                  </a:extLst>
                </a:gridCol>
              </a:tblGrid>
              <a:tr h="3955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5/9~10</a:t>
                      </a:r>
                      <a:endParaRPr 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sz="1800" kern="0" dirty="0">
                          <a:effectLst/>
                        </a:rPr>
                        <a:t>換了配方，使用時秀菊建議按摩，擦起來感覺暖暖的，有放鬆肌肉的感覺</a:t>
                      </a:r>
                      <a:endParaRPr 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2087201"/>
                  </a:ext>
                </a:extLst>
              </a:tr>
              <a:tr h="381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5/12~5/13</a:t>
                      </a:r>
                      <a:endParaRPr 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5/12</a:t>
                      </a:r>
                      <a:r>
                        <a:rPr lang="zh-TW" sz="1800" kern="100" dirty="0">
                          <a:effectLst/>
                        </a:rPr>
                        <a:t>爬山居然鐵腿，下午使用痠痛油輕輕按摩，</a:t>
                      </a:r>
                      <a:r>
                        <a:rPr lang="en-US" sz="1800" kern="100" dirty="0">
                          <a:effectLst/>
                        </a:rPr>
                        <a:t>5/13</a:t>
                      </a:r>
                      <a:r>
                        <a:rPr lang="zh-TW" sz="1800" kern="100" dirty="0">
                          <a:effectLst/>
                        </a:rPr>
                        <a:t>早上起來好很多</a:t>
                      </a:r>
                      <a:endParaRPr 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0319801"/>
                  </a:ext>
                </a:extLst>
              </a:tr>
              <a:tr h="382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5/14</a:t>
                      </a:r>
                      <a:endParaRPr lang="zh-TW" sz="18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sz="1800" kern="100" dirty="0">
                          <a:effectLst/>
                        </a:rPr>
                        <a:t>用過痠痛油感覺肩頸痠痛有改善，較放鬆，</a:t>
                      </a:r>
                      <a:r>
                        <a:rPr lang="zh-TW" sz="1800" u="sng" kern="0" dirty="0">
                          <a:effectLst/>
                        </a:rPr>
                        <a:t>疼痛指數：</a:t>
                      </a:r>
                      <a:r>
                        <a:rPr lang="en-US" sz="1800" u="sng" kern="0" dirty="0">
                          <a:effectLst/>
                        </a:rPr>
                        <a:t>4</a:t>
                      </a:r>
                      <a:r>
                        <a:rPr lang="zh-TW" sz="1800" u="sng" kern="0" dirty="0">
                          <a:effectLst/>
                        </a:rPr>
                        <a:t>分</a:t>
                      </a:r>
                      <a:r>
                        <a:rPr lang="zh-TW" sz="1800" kern="100" dirty="0">
                          <a:effectLst/>
                        </a:rPr>
                        <a:t>，腕隧道我再努力使用看看</a:t>
                      </a:r>
                      <a:endParaRPr 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7371542"/>
                  </a:ext>
                </a:extLst>
              </a:tr>
              <a:tr h="516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5/16~5/17</a:t>
                      </a:r>
                      <a:endParaRPr lang="zh-TW" sz="18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n-US" altLang="zh-TW" sz="1800" kern="100" dirty="0">
                          <a:effectLst/>
                        </a:rPr>
                        <a:t>5/16</a:t>
                      </a:r>
                      <a:r>
                        <a:rPr lang="zh-TW" sz="1800" kern="100" dirty="0">
                          <a:effectLst/>
                        </a:rPr>
                        <a:t>運動有做躺姿啞鈴，隔天</a:t>
                      </a:r>
                      <a:r>
                        <a:rPr lang="en-US" sz="1800" kern="100" dirty="0">
                          <a:effectLst/>
                        </a:rPr>
                        <a:t>5/17</a:t>
                      </a:r>
                      <a:r>
                        <a:rPr lang="zh-TW" sz="1800" kern="100" dirty="0">
                          <a:effectLst/>
                        </a:rPr>
                        <a:t>早上呈現鐵胸（胸部痠痛），後來使用痠痛油輕輕的按摩胸部外側緩解許多，</a:t>
                      </a:r>
                      <a:r>
                        <a:rPr lang="zh-TW" sz="1800" u="sng" kern="0" dirty="0">
                          <a:effectLst/>
                        </a:rPr>
                        <a:t>疼痛指數：</a:t>
                      </a:r>
                      <a:r>
                        <a:rPr lang="en-US" sz="1800" u="sng" kern="0" dirty="0">
                          <a:effectLst/>
                        </a:rPr>
                        <a:t>2~3</a:t>
                      </a:r>
                      <a:r>
                        <a:rPr lang="zh-TW" sz="1800" u="sng" kern="0" dirty="0">
                          <a:effectLst/>
                        </a:rPr>
                        <a:t>分</a:t>
                      </a:r>
                      <a:r>
                        <a:rPr lang="zh-TW" sz="1800" kern="100" dirty="0">
                          <a:effectLst/>
                        </a:rPr>
                        <a:t>，胸部內側沒使用油按摩感到非常痛</a:t>
                      </a:r>
                      <a:r>
                        <a:rPr lang="en-US" sz="1800" kern="100" dirty="0">
                          <a:effectLst/>
                        </a:rPr>
                        <a:t>(</a:t>
                      </a:r>
                      <a:r>
                        <a:rPr lang="zh-TW" sz="1800" kern="100" dirty="0">
                          <a:effectLst/>
                        </a:rPr>
                        <a:t>比較之下</a:t>
                      </a:r>
                      <a:r>
                        <a:rPr lang="en-US" sz="1800" kern="100" dirty="0">
                          <a:effectLst/>
                        </a:rPr>
                        <a:t>)</a:t>
                      </a:r>
                      <a:endParaRPr 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6532625"/>
                  </a:ext>
                </a:extLst>
              </a:tr>
              <a:tr h="516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5/21</a:t>
                      </a:r>
                      <a:endParaRPr lang="zh-TW" sz="18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覺得痠痛油對新的疼痛很有效果，肩頸痠痛有改善，</a:t>
                      </a:r>
                      <a:r>
                        <a:rPr lang="zh-TW" sz="1800" u="sng" kern="0" dirty="0">
                          <a:effectLst/>
                        </a:rPr>
                        <a:t>疼痛指數：</a:t>
                      </a:r>
                      <a:r>
                        <a:rPr lang="en-US" sz="1800" u="sng" kern="0" dirty="0">
                          <a:effectLst/>
                        </a:rPr>
                        <a:t>3</a:t>
                      </a:r>
                      <a:r>
                        <a:rPr lang="zh-TW" sz="1800" u="sng" kern="0" dirty="0">
                          <a:effectLst/>
                        </a:rPr>
                        <a:t>分</a:t>
                      </a:r>
                      <a:r>
                        <a:rPr lang="zh-TW" sz="1800" kern="100" dirty="0">
                          <a:effectLst/>
                        </a:rPr>
                        <a:t>，因為運動前使用氣血循環變得比較好，手部也比較沒那麼緊</a:t>
                      </a:r>
                      <a:endParaRPr 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28762"/>
                  </a:ext>
                </a:extLst>
              </a:tr>
              <a:tr h="516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5/22~5/26</a:t>
                      </a:r>
                      <a:endParaRPr lang="zh-TW" sz="18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近日使用痠痛油覺得腕隧道症候群有改善較沒那麼緊繃，用於鐵腿或撞傷</a:t>
                      </a:r>
                      <a:r>
                        <a:rPr lang="en-US" sz="1800" kern="100" dirty="0">
                          <a:effectLst/>
                        </a:rPr>
                        <a:t>(</a:t>
                      </a:r>
                      <a:r>
                        <a:rPr lang="zh-TW" sz="1800" kern="100" dirty="0">
                          <a:effectLst/>
                        </a:rPr>
                        <a:t>因為我家有實木的椅子，撞到痛感十足</a:t>
                      </a:r>
                      <a:r>
                        <a:rPr lang="en-US" sz="1800" kern="100" dirty="0">
                          <a:effectLst/>
                        </a:rPr>
                        <a:t>)</a:t>
                      </a:r>
                      <a:r>
                        <a:rPr lang="zh-TW" sz="1800" kern="100" dirty="0">
                          <a:effectLst/>
                        </a:rPr>
                        <a:t>也很好用，想麻煩您再幫我調配（但請妳一定要收費唷！）</a:t>
                      </a:r>
                      <a:endParaRPr 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6568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22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5AB42B-FA2D-D660-7C7C-8B3BA3698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067" y="251153"/>
            <a:ext cx="10178322" cy="442184"/>
          </a:xfrm>
        </p:spPr>
        <p:txBody>
          <a:bodyPr>
            <a:noAutofit/>
          </a:bodyPr>
          <a:lstStyle/>
          <a:p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5/30</a:t>
            </a:r>
            <a:r>
              <a:rPr lang="zh-TW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芳療配方</a:t>
            </a:r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三</a:t>
            </a:r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)   </a:t>
            </a:r>
            <a:r>
              <a:rPr lang="zh-TW" altLang="en-US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濃度</a:t>
            </a:r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:5</a:t>
            </a:r>
            <a:r>
              <a:rPr lang="en-US" altLang="zh-TW" sz="3200" dirty="0">
                <a:effectLst/>
                <a:latin typeface="Poiret One" panose="00000500000000000000" pitchFamily="2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%</a:t>
            </a:r>
            <a:b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</a:br>
            <a:endParaRPr lang="zh-TW" altLang="en-US" sz="3200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8719F5BC-45F7-EA7E-299A-A01DC4C43B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563113"/>
              </p:ext>
            </p:extLst>
          </p:nvPr>
        </p:nvGraphicFramePr>
        <p:xfrm>
          <a:off x="1159933" y="829733"/>
          <a:ext cx="7586859" cy="3242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2125">
                  <a:extLst>
                    <a:ext uri="{9D8B030D-6E8A-4147-A177-3AD203B41FA5}">
                      <a16:colId xmlns:a16="http://schemas.microsoft.com/office/drawing/2014/main" val="4199117372"/>
                    </a:ext>
                  </a:extLst>
                </a:gridCol>
                <a:gridCol w="871343">
                  <a:extLst>
                    <a:ext uri="{9D8B030D-6E8A-4147-A177-3AD203B41FA5}">
                      <a16:colId xmlns:a16="http://schemas.microsoft.com/office/drawing/2014/main" val="1256560992"/>
                    </a:ext>
                  </a:extLst>
                </a:gridCol>
                <a:gridCol w="4403391">
                  <a:extLst>
                    <a:ext uri="{9D8B030D-6E8A-4147-A177-3AD203B41FA5}">
                      <a16:colId xmlns:a16="http://schemas.microsoft.com/office/drawing/2014/main" val="40168112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名稱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(</a:t>
                      </a:r>
                      <a:r>
                        <a:rPr lang="en-US" sz="2000" kern="100" dirty="0" err="1">
                          <a:solidFill>
                            <a:schemeClr val="tx1"/>
                          </a:solidFill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Eo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Vo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Hy)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劑量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選用理由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3626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甜馬鬱蘭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3d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抗焦慮 改善失眠 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</a:t>
                      </a: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止痛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</a:t>
                      </a: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抗痙攣 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1493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義大利永久花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消炎 止痛 化瘀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482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黑胡椒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1d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促進血液循環 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</a:t>
                      </a: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幫助肌肉僵硬痠痛緩解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5129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檸檬尤加利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消炎止痛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7838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綠花白千層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消炎止痛 抗痙攣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178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聖約翰草浸泡油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(Vo)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3ml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消炎止痛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altLang="en-US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促循環   </a:t>
                      </a:r>
                      <a:endParaRPr lang="zh-TW" alt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0588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altLang="en-US" sz="2000" b="0" dirty="0"/>
                        <a:t>荷荷巴油</a:t>
                      </a:r>
                      <a:r>
                        <a:rPr lang="en-US" altLang="zh-TW" sz="2000" b="0" dirty="0"/>
                        <a:t>(Vo)</a:t>
                      </a:r>
                      <a:endParaRPr lang="zh-TW" altLang="en-US" sz="2000" b="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/>
                        <a:t>7ml</a:t>
                      </a:r>
                      <a:endParaRPr lang="zh-TW" altLang="en-US" sz="2000" b="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dirty="0"/>
                        <a:t>好吸收  不易變質</a:t>
                      </a:r>
                      <a:endParaRPr lang="zh-TW" altLang="zh-TW" sz="2000" b="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3642123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50974774-D7A2-BC85-4FB5-4C0561325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977772"/>
              </p:ext>
            </p:extLst>
          </p:nvPr>
        </p:nvGraphicFramePr>
        <p:xfrm>
          <a:off x="1159933" y="4444768"/>
          <a:ext cx="7661670" cy="1735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21008">
                  <a:extLst>
                    <a:ext uri="{9D8B030D-6E8A-4147-A177-3AD203B41FA5}">
                      <a16:colId xmlns:a16="http://schemas.microsoft.com/office/drawing/2014/main" val="3239870058"/>
                    </a:ext>
                  </a:extLst>
                </a:gridCol>
                <a:gridCol w="6840662">
                  <a:extLst>
                    <a:ext uri="{9D8B030D-6E8A-4147-A177-3AD203B41FA5}">
                      <a16:colId xmlns:a16="http://schemas.microsoft.com/office/drawing/2014/main" val="2962535823"/>
                    </a:ext>
                  </a:extLst>
                </a:gridCol>
              </a:tblGrid>
              <a:tr h="351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altLang="en-US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日期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>
                          <a:effectLst/>
                        </a:rPr>
                        <a:t>芳療</a:t>
                      </a:r>
                      <a:r>
                        <a:rPr lang="en-US" altLang="zh-TW" sz="2000" kern="100" dirty="0" err="1">
                          <a:effectLst/>
                        </a:rPr>
                        <a:t>評值</a:t>
                      </a:r>
                      <a:endParaRPr lang="zh-TW" alt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619794"/>
                  </a:ext>
                </a:extLst>
              </a:tr>
              <a:tr h="351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</a:rPr>
                        <a:t>5/30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</a:rPr>
                        <a:t>使用油後手感到很放鬆，肩頸痠痛改善許多，</a:t>
                      </a:r>
                      <a:r>
                        <a:rPr lang="zh-TW" sz="2000" u="sng" kern="0" dirty="0">
                          <a:effectLst/>
                        </a:rPr>
                        <a:t>疼痛指數：</a:t>
                      </a:r>
                      <a:r>
                        <a:rPr lang="en-US" sz="2000" u="sng" kern="0" dirty="0">
                          <a:effectLst/>
                        </a:rPr>
                        <a:t>2~3</a:t>
                      </a:r>
                      <a:r>
                        <a:rPr lang="zh-TW" sz="2000" u="sng" kern="0" dirty="0">
                          <a:effectLst/>
                        </a:rPr>
                        <a:t>分</a:t>
                      </a:r>
                      <a:r>
                        <a:rPr lang="zh-TW" sz="2000" kern="100" dirty="0">
                          <a:effectLst/>
                        </a:rPr>
                        <a:t>，運動前或後都會想用油舒緩不適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9672052"/>
                  </a:ext>
                </a:extLst>
              </a:tr>
              <a:tr h="7029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</a:rPr>
                        <a:t>6/3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每次使用啞鈴後都會痠痛，上次的鐵胸使我想到要用油，於是運動前後我都會想用油舒緩不適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095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09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B5BAC5-ED10-2B03-C419-037536138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1872" y="23244"/>
            <a:ext cx="10178322" cy="557415"/>
          </a:xfrm>
        </p:spPr>
        <p:txBody>
          <a:bodyPr>
            <a:noAutofit/>
          </a:bodyPr>
          <a:lstStyle/>
          <a:p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6/7</a:t>
            </a:r>
            <a:r>
              <a:rPr lang="zh-TW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芳療配方</a:t>
            </a:r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en-US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四</a:t>
            </a:r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)    </a:t>
            </a:r>
            <a:r>
              <a:rPr lang="zh-TW" altLang="en-US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濃度</a:t>
            </a:r>
            <a:r>
              <a:rPr lang="en-US" altLang="zh-TW" sz="3200" dirty="0"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:8</a:t>
            </a:r>
            <a:r>
              <a:rPr lang="en-US" altLang="zh-TW" sz="3200" dirty="0">
                <a:effectLst/>
                <a:latin typeface="Poiret One" panose="00000500000000000000" pitchFamily="2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%</a:t>
            </a:r>
            <a:endParaRPr lang="zh-TW" altLang="en-US" sz="3200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A688743B-571F-D15E-0795-E9BEB92948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034021"/>
              </p:ext>
            </p:extLst>
          </p:nvPr>
        </p:nvGraphicFramePr>
        <p:xfrm>
          <a:off x="1291872" y="470127"/>
          <a:ext cx="8377835" cy="3249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5840">
                  <a:extLst>
                    <a:ext uri="{9D8B030D-6E8A-4147-A177-3AD203B41FA5}">
                      <a16:colId xmlns:a16="http://schemas.microsoft.com/office/drawing/2014/main" val="2734103533"/>
                    </a:ext>
                  </a:extLst>
                </a:gridCol>
                <a:gridCol w="723895">
                  <a:extLst>
                    <a:ext uri="{9D8B030D-6E8A-4147-A177-3AD203B41FA5}">
                      <a16:colId xmlns:a16="http://schemas.microsoft.com/office/drawing/2014/main" val="1958363170"/>
                    </a:ext>
                  </a:extLst>
                </a:gridCol>
                <a:gridCol w="5288100">
                  <a:extLst>
                    <a:ext uri="{9D8B030D-6E8A-4147-A177-3AD203B41FA5}">
                      <a16:colId xmlns:a16="http://schemas.microsoft.com/office/drawing/2014/main" val="1962701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名稱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(</a:t>
                      </a:r>
                      <a:r>
                        <a:rPr lang="en-US" sz="2000" kern="100" dirty="0" err="1">
                          <a:solidFill>
                            <a:schemeClr val="tx1"/>
                          </a:solidFill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Eo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Vo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、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Hy)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  <a:spcAft>
                          <a:spcPts val="80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劑量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  <a:spcAft>
                          <a:spcPts val="80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選用理由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0937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甜馬鬱蘭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7d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抗焦慮 改善失眠 止痛 抗痙攣 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7796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義大利永久花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消炎 止痛 化瘀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607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solidFill>
                            <a:srgbClr val="00B050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桉油醇迷迭香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3d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促進血液循環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</a:t>
                      </a: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止痛 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 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5457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檸檬尤加利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消炎止痛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5888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>
                          <a:solidFill>
                            <a:srgbClr val="00B050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白珠樹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強力消炎止痛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4340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聖約翰草浸泡油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(Vo)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3ml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消炎止痛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altLang="en-US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促循環   </a:t>
                      </a:r>
                      <a:endParaRPr lang="zh-TW" alt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979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荷荷巴油</a:t>
                      </a:r>
                      <a:r>
                        <a:rPr lang="en-US" altLang="zh-TW" sz="20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(Vo)</a:t>
                      </a:r>
                      <a:endParaRPr 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7ml</a:t>
                      </a:r>
                      <a:endParaRPr lang="zh-TW" sz="20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0" dirty="0">
                          <a:solidFill>
                            <a:srgbClr val="202124"/>
                          </a:solidFill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好吸收  不易變質</a:t>
                      </a:r>
                      <a:endParaRPr lang="zh-TW" altLang="zh-TW" sz="20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4929265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8B5ACDBD-9EE6-124C-F108-40E6E6D0C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863839"/>
              </p:ext>
            </p:extLst>
          </p:nvPr>
        </p:nvGraphicFramePr>
        <p:xfrm>
          <a:off x="1291872" y="3830589"/>
          <a:ext cx="9389855" cy="290569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2985">
                  <a:extLst>
                    <a:ext uri="{9D8B030D-6E8A-4147-A177-3AD203B41FA5}">
                      <a16:colId xmlns:a16="http://schemas.microsoft.com/office/drawing/2014/main" val="2365267557"/>
                    </a:ext>
                  </a:extLst>
                </a:gridCol>
                <a:gridCol w="8176870">
                  <a:extLst>
                    <a:ext uri="{9D8B030D-6E8A-4147-A177-3AD203B41FA5}">
                      <a16:colId xmlns:a16="http://schemas.microsoft.com/office/drawing/2014/main" val="2938801537"/>
                    </a:ext>
                  </a:extLst>
                </a:gridCol>
              </a:tblGrid>
              <a:tr h="27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altLang="en-US" sz="18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日期</a:t>
                      </a:r>
                      <a:endParaRPr 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altLang="en-US" sz="1800" kern="100" dirty="0">
                          <a:effectLst/>
                          <a:latin typeface="Aptos" panose="020B000402020202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芳療評值</a:t>
                      </a:r>
                      <a:endParaRPr lang="en-US" alt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853946"/>
                  </a:ext>
                </a:extLst>
              </a:tr>
              <a:tr h="27244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>
                          <a:effectLst/>
                        </a:rPr>
                        <a:t>6/7</a:t>
                      </a:r>
                      <a:endParaRPr lang="zh-TW" alt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>
                          <a:effectLst/>
                        </a:rPr>
                        <a:t>6/6</a:t>
                      </a:r>
                      <a:r>
                        <a:rPr lang="zh-TW" altLang="zh-TW" sz="1800" kern="100" dirty="0">
                          <a:effectLst/>
                        </a:rPr>
                        <a:t>當天刷地、包粽子及做太多家事導致手麻脹很不舒服，秀菊立即配了急性用油給我用，用後麻脹改善許多</a:t>
                      </a:r>
                      <a:endParaRPr lang="zh-TW" alt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1213051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6/9~6/11</a:t>
                      </a:r>
                      <a:endParaRPr lang="zh-TW" sz="18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6/9</a:t>
                      </a:r>
                      <a:r>
                        <a:rPr lang="zh-TW" sz="1800" kern="100" dirty="0">
                          <a:effectLst/>
                        </a:rPr>
                        <a:t>女兒撞到頭使用急性油後紅腫痛舒緩很多，</a:t>
                      </a:r>
                      <a:r>
                        <a:rPr lang="zh-TW" sz="1800" u="sng" kern="0" dirty="0">
                          <a:effectLst/>
                        </a:rPr>
                        <a:t>疼痛指數：</a:t>
                      </a:r>
                      <a:r>
                        <a:rPr lang="en-US" sz="1800" u="sng" kern="0" dirty="0">
                          <a:effectLst/>
                        </a:rPr>
                        <a:t>2~3</a:t>
                      </a:r>
                      <a:r>
                        <a:rPr lang="zh-TW" sz="1800" u="sng" kern="0" dirty="0">
                          <a:effectLst/>
                        </a:rPr>
                        <a:t>分</a:t>
                      </a:r>
                      <a:endParaRPr lang="zh-TW" sz="1800" kern="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6/10</a:t>
                      </a:r>
                      <a:r>
                        <a:rPr lang="zh-TW" sz="1800" kern="100" dirty="0">
                          <a:effectLst/>
                        </a:rPr>
                        <a:t>先生開墾農地</a:t>
                      </a:r>
                      <a:r>
                        <a:rPr lang="zh-TW" altLang="en-US" sz="1800" kern="100" dirty="0">
                          <a:effectLst/>
                        </a:rPr>
                        <a:t>過度</a:t>
                      </a:r>
                      <a:r>
                        <a:rPr lang="zh-TW" sz="1800" kern="100" dirty="0">
                          <a:effectLst/>
                        </a:rPr>
                        <a:t>使用鏈鋸手臂痠痛用了急性油按摩，</a:t>
                      </a:r>
                      <a:r>
                        <a:rPr lang="en-US" sz="1800" kern="100" dirty="0">
                          <a:effectLst/>
                        </a:rPr>
                        <a:t>6/11</a:t>
                      </a:r>
                      <a:r>
                        <a:rPr lang="zh-TW" sz="1800" kern="0" dirty="0">
                          <a:effectLst/>
                        </a:rPr>
                        <a:t>效果顯著，先生隔天手臂不再喊痠痛</a:t>
                      </a:r>
                      <a:r>
                        <a:rPr lang="zh-TW" altLang="zh-TW" sz="1800" kern="100" dirty="0">
                          <a:effectLst/>
                        </a:rPr>
                        <a:t>，</a:t>
                      </a:r>
                      <a:r>
                        <a:rPr lang="zh-TW" sz="1800" u="sng" kern="0" dirty="0">
                          <a:effectLst/>
                        </a:rPr>
                        <a:t>疼痛指數：</a:t>
                      </a:r>
                      <a:r>
                        <a:rPr lang="en-US" sz="1800" u="sng" kern="0" dirty="0">
                          <a:effectLst/>
                        </a:rPr>
                        <a:t>2</a:t>
                      </a:r>
                      <a:r>
                        <a:rPr lang="zh-TW" sz="1800" u="sng" kern="0" dirty="0">
                          <a:effectLst/>
                        </a:rPr>
                        <a:t>分</a:t>
                      </a:r>
                      <a:endParaRPr 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9991385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6/12</a:t>
                      </a:r>
                      <a:endParaRPr lang="zh-TW" sz="18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sz="1800" kern="100" dirty="0">
                          <a:effectLst/>
                        </a:rPr>
                        <a:t>使用油按摩手腕跟無名指的關節腫脹處，感覺腫脹處有舒緩，手掌跟手指間的筋膜也有比較不緊繃</a:t>
                      </a:r>
                      <a:endParaRPr 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078868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6/14</a:t>
                      </a:r>
                      <a:endParaRPr lang="zh-TW" sz="1800" kern="10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肩頸的痠痛頻率隨著用油改善許多</a:t>
                      </a:r>
                      <a:endParaRPr lang="zh-TW" sz="1800" kern="100" dirty="0">
                        <a:effectLst/>
                        <a:latin typeface="Aptos" panose="020B0004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7345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280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8B9503-0A78-B940-5EC0-B99172CC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01348"/>
          </a:xfrm>
        </p:spPr>
        <p:txBody>
          <a:bodyPr>
            <a:normAutofit fontScale="90000"/>
          </a:bodyPr>
          <a:lstStyle/>
          <a:p>
            <a:r>
              <a:rPr lang="zh-TW" altLang="zh-TW" sz="5300" kern="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腕隧道症候群</a:t>
            </a:r>
            <a:r>
              <a:rPr lang="en-US" altLang="zh-TW" sz="5300" kern="0" dirty="0">
                <a:solidFill>
                  <a:srgbClr val="000000"/>
                </a:solidFill>
                <a:ea typeface="微軟正黑體" panose="020B0604030504040204" pitchFamily="34" charset="-120"/>
                <a:cs typeface="新細明體" panose="02020500000000000000" pitchFamily="18" charset="-120"/>
              </a:rPr>
              <a:t>--</a:t>
            </a:r>
            <a:r>
              <a:rPr lang="zh-TW" altLang="en-US" sz="5300" kern="0" dirty="0">
                <a:solidFill>
                  <a:srgbClr val="000000"/>
                </a:solidFill>
                <a:ea typeface="微軟正黑體" panose="020B0604030504040204" pitchFamily="34" charset="-120"/>
                <a:cs typeface="新細明體" panose="02020500000000000000" pitchFamily="18" charset="-120"/>
              </a:rPr>
              <a:t>治療</a:t>
            </a:r>
            <a:r>
              <a:rPr lang="zh-TW" altLang="en-US" sz="5400" kern="0" dirty="0">
                <a:solidFill>
                  <a:srgbClr val="000000"/>
                </a:solidFill>
                <a:ea typeface="微軟正黑體" panose="020B0604030504040204" pitchFamily="34" charset="-120"/>
                <a:cs typeface="新細明體" panose="02020500000000000000" pitchFamily="18" charset="-120"/>
              </a:rPr>
              <a:t>              </a:t>
            </a:r>
            <a:r>
              <a:rPr lang="en-US" altLang="zh-TW" sz="1800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2021-10-19</a:t>
            </a:r>
            <a:r>
              <a:rPr lang="zh-TW" altLang="en-US" sz="1800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衛教資訊</a:t>
            </a:r>
            <a:br>
              <a:rPr lang="en-US" altLang="zh-TW" sz="1800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zh-TW" altLang="en-US" sz="1800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                                                                                     </a:t>
            </a:r>
            <a:r>
              <a:rPr lang="zh-TW" altLang="zh-TW" sz="1800" kern="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微軟正黑體" panose="020B0604030504040204" pitchFamily="34" charset="-120"/>
                <a:cs typeface="新細明體" panose="02020500000000000000" pitchFamily="18" charset="-120"/>
              </a:rPr>
              <a:t>新竹臺大分院復健科賴彥廷醫師</a:t>
            </a:r>
            <a:endParaRPr lang="zh-TW" altLang="en-US" sz="18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AF46AF-3D08-1EEF-3C45-80DC9D9E5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690" y="1278467"/>
            <a:ext cx="11217309" cy="4981656"/>
          </a:xfrm>
        </p:spPr>
        <p:txBody>
          <a:bodyPr>
            <a:noAutofit/>
          </a:bodyPr>
          <a:lstStyle/>
          <a:p>
            <a:r>
              <a:rPr lang="en-US" altLang="zh-TW" sz="2600" dirty="0">
                <a:solidFill>
                  <a:schemeClr val="tx1"/>
                </a:solidFill>
              </a:rPr>
              <a:t>1. </a:t>
            </a:r>
            <a:r>
              <a:rPr lang="zh-TW" altLang="en-US" sz="2600" u="sng" dirty="0">
                <a:solidFill>
                  <a:schemeClr val="tx1"/>
                </a:solidFill>
              </a:rPr>
              <a:t>保守性治療：輕度到中度</a:t>
            </a:r>
            <a:endParaRPr lang="en-US" altLang="zh-TW" sz="26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TW" sz="2600" dirty="0">
                <a:solidFill>
                  <a:schemeClr val="tx1"/>
                </a:solidFill>
              </a:rPr>
              <a:t>   a. </a:t>
            </a:r>
            <a:r>
              <a:rPr lang="zh-TW" altLang="en-US" sz="2600" dirty="0">
                <a:solidFill>
                  <a:schemeClr val="tx1"/>
                </a:solidFill>
              </a:rPr>
              <a:t>豎腕副木</a:t>
            </a:r>
            <a:r>
              <a:rPr lang="en-US" altLang="zh-TW" sz="2600" dirty="0">
                <a:solidFill>
                  <a:schemeClr val="tx1"/>
                </a:solidFill>
              </a:rPr>
              <a:t>(</a:t>
            </a:r>
            <a:r>
              <a:rPr lang="zh-TW" altLang="zh-TW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手腕固定支架</a:t>
            </a:r>
            <a:r>
              <a:rPr lang="en-US" altLang="zh-TW" sz="26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altLang="zh-TW" sz="2600" dirty="0">
                <a:solidFill>
                  <a:schemeClr val="tx1"/>
                </a:solidFill>
              </a:rPr>
              <a:t>   b. </a:t>
            </a:r>
            <a:r>
              <a:rPr lang="zh-TW" altLang="en-US" sz="2600" dirty="0">
                <a:solidFill>
                  <a:schemeClr val="tx1"/>
                </a:solidFill>
              </a:rPr>
              <a:t>類固醇注射</a:t>
            </a:r>
            <a:r>
              <a:rPr lang="en-US" altLang="zh-TW" sz="26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altLang="zh-TW" sz="2600" dirty="0">
                <a:solidFill>
                  <a:schemeClr val="tx1"/>
                </a:solidFill>
              </a:rPr>
              <a:t>   c.</a:t>
            </a:r>
            <a:r>
              <a:rPr lang="zh-TW" altLang="zh-TW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藥物包括了非類固醇類止痛藥</a:t>
            </a:r>
            <a:r>
              <a:rPr lang="zh-TW" altLang="en-US" sz="2600" kern="0" dirty="0">
                <a:solidFill>
                  <a:schemeClr val="tx1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新細明體" panose="02020500000000000000" pitchFamily="18" charset="-120"/>
              </a:rPr>
              <a:t>、</a:t>
            </a:r>
            <a:r>
              <a:rPr lang="zh-TW" altLang="en-US" sz="2600" dirty="0">
                <a:solidFill>
                  <a:schemeClr val="tx1"/>
                </a:solidFill>
              </a:rPr>
              <a:t>類固醇 </a:t>
            </a:r>
            <a:r>
              <a:rPr lang="zh-TW" altLang="zh-TW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、血液促進循環劑、維生素Ｂ群、</a:t>
            </a:r>
            <a:endParaRPr lang="en-US" altLang="zh-TW" sz="2600" kern="0" dirty="0">
              <a:solidFill>
                <a:schemeClr val="tx1"/>
              </a:solidFill>
              <a:effectLst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2600" kern="0" dirty="0">
                <a:solidFill>
                  <a:schemeClr val="tx1"/>
                </a:solidFill>
                <a:ea typeface="微軟正黑體" panose="020B0604030504040204" pitchFamily="34" charset="-120"/>
                <a:cs typeface="新細明體" panose="02020500000000000000" pitchFamily="18" charset="-120"/>
              </a:rPr>
              <a:t>     </a:t>
            </a:r>
            <a:r>
              <a:rPr lang="zh-TW" altLang="zh-TW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利尿劑、酸痛藥膏</a:t>
            </a:r>
            <a:r>
              <a:rPr lang="en-US" altLang="zh-TW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......</a:t>
            </a:r>
            <a:r>
              <a:rPr lang="zh-TW" altLang="zh-TW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等</a:t>
            </a:r>
            <a:endParaRPr lang="en-US" altLang="zh-TW" sz="2600" kern="0" dirty="0">
              <a:solidFill>
                <a:schemeClr val="tx1"/>
              </a:solidFill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2600" kern="0" dirty="0">
                <a:solidFill>
                  <a:schemeClr val="tx1"/>
                </a:solidFill>
                <a:ea typeface="微軟正黑體" panose="020B0604030504040204" pitchFamily="34" charset="-120"/>
              </a:rPr>
              <a:t>   </a:t>
            </a:r>
            <a:r>
              <a:rPr lang="en-US" altLang="zh-TW" sz="2600" dirty="0">
                <a:solidFill>
                  <a:schemeClr val="tx1"/>
                </a:solidFill>
              </a:rPr>
              <a:t>d.</a:t>
            </a:r>
            <a:r>
              <a:rPr lang="zh-TW" altLang="zh-TW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復健治療：超音波、經皮</a:t>
            </a:r>
            <a:r>
              <a:rPr lang="zh-TW" altLang="en-US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神經</a:t>
            </a:r>
            <a:r>
              <a:rPr lang="zh-TW" altLang="zh-TW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電刺激、紅外線、熱敷、水療</a:t>
            </a:r>
            <a:r>
              <a:rPr lang="en-US" altLang="zh-TW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......</a:t>
            </a:r>
            <a:r>
              <a:rPr lang="zh-TW" altLang="zh-TW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等等。</a:t>
            </a:r>
            <a:endParaRPr lang="en-US" altLang="zh-TW" sz="2600" kern="0" dirty="0">
              <a:solidFill>
                <a:schemeClr val="tx1"/>
              </a:solidFill>
              <a:effectLst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2600" kern="0" dirty="0">
                <a:solidFill>
                  <a:schemeClr val="tx1"/>
                </a:solidFill>
                <a:ea typeface="微軟正黑體" panose="020B0604030504040204" pitchFamily="34" charset="-120"/>
              </a:rPr>
              <a:t>   e.</a:t>
            </a:r>
            <a:r>
              <a:rPr lang="zh-TW" altLang="en-US" sz="2600" dirty="0">
                <a:solidFill>
                  <a:schemeClr val="tx1"/>
                </a:solidFill>
              </a:rPr>
              <a:t>神經及肌腱滑動治療：運用手腕關節運動，改善正中神經壓迫後造成   </a:t>
            </a:r>
            <a:endParaRPr lang="en-US" altLang="zh-TW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TW" sz="2600" dirty="0">
                <a:solidFill>
                  <a:schemeClr val="tx1"/>
                </a:solidFill>
              </a:rPr>
              <a:t>      </a:t>
            </a:r>
            <a:r>
              <a:rPr lang="zh-TW" altLang="en-US" sz="2600" dirty="0">
                <a:solidFill>
                  <a:schemeClr val="tx1"/>
                </a:solidFill>
              </a:rPr>
              <a:t>的沾黏，讓神經肌腱在腕隧道活動得以更平順而改善症狀。</a:t>
            </a:r>
            <a:endParaRPr lang="en-US" altLang="zh-TW" sz="2600" dirty="0">
              <a:solidFill>
                <a:schemeClr val="tx1"/>
              </a:solidFill>
            </a:endParaRPr>
          </a:p>
          <a:p>
            <a:r>
              <a:rPr lang="en-US" altLang="zh-TW" sz="2600" dirty="0">
                <a:solidFill>
                  <a:schemeClr val="tx1"/>
                </a:solidFill>
              </a:rPr>
              <a:t>2. </a:t>
            </a:r>
            <a:r>
              <a:rPr lang="zh-TW" altLang="en-US" sz="2600" u="sng" dirty="0">
                <a:solidFill>
                  <a:schemeClr val="tx1"/>
                </a:solidFill>
              </a:rPr>
              <a:t>手術治療    </a:t>
            </a:r>
          </a:p>
        </p:txBody>
      </p:sp>
    </p:spTree>
    <p:extLst>
      <p:ext uri="{BB962C8B-B14F-4D97-AF65-F5344CB8AC3E}">
        <p14:creationId xmlns:p14="http://schemas.microsoft.com/office/powerpoint/2010/main" val="1477200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CEFBB4-72C2-69FB-EF9C-F4A150387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09815"/>
          </a:xfrm>
        </p:spPr>
        <p:txBody>
          <a:bodyPr>
            <a:noAutofit/>
          </a:bodyPr>
          <a:lstStyle/>
          <a:p>
            <a:r>
              <a:rPr lang="zh-TW" altLang="zh-TW" sz="4800" kern="0" dirty="0">
                <a:solidFill>
                  <a:srgbClr val="000000"/>
                </a:solidFill>
                <a:effectLst/>
                <a:latin typeface="+mn-ea"/>
                <a:ea typeface="+mn-ea"/>
                <a:cs typeface="新細明體" panose="02020500000000000000" pitchFamily="18" charset="-120"/>
              </a:rPr>
              <a:t>腕隧道症候群</a:t>
            </a:r>
            <a:r>
              <a:rPr lang="en-US" altLang="zh-TW" sz="4800" kern="0" dirty="0">
                <a:solidFill>
                  <a:srgbClr val="000000"/>
                </a:solidFill>
                <a:effectLst/>
                <a:latin typeface="+mn-ea"/>
                <a:ea typeface="+mn-ea"/>
                <a:cs typeface="新細明體" panose="02020500000000000000" pitchFamily="18" charset="-120"/>
              </a:rPr>
              <a:t>—</a:t>
            </a:r>
            <a:r>
              <a:rPr lang="zh-TW" altLang="en-US" sz="4800" kern="0" dirty="0">
                <a:solidFill>
                  <a:srgbClr val="000000"/>
                </a:solidFill>
                <a:effectLst/>
                <a:latin typeface="+mn-ea"/>
                <a:ea typeface="+mn-ea"/>
                <a:cs typeface="新細明體" panose="02020500000000000000" pitchFamily="18" charset="-120"/>
              </a:rPr>
              <a:t>治療</a:t>
            </a:r>
            <a:endParaRPr lang="zh-TW" altLang="en-US" sz="4800" dirty="0">
              <a:latin typeface="+mn-ea"/>
              <a:ea typeface="+mn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3496A8-B529-8F07-B90D-D59EDF107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13933"/>
            <a:ext cx="10178322" cy="5061681"/>
          </a:xfrm>
        </p:spPr>
        <p:txBody>
          <a:bodyPr>
            <a:noAutofit/>
          </a:bodyPr>
          <a:lstStyle/>
          <a:p>
            <a:r>
              <a:rPr lang="zh-TW" altLang="zh-TW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手指麻痛、手腕不舒服</a:t>
            </a:r>
            <a:r>
              <a:rPr lang="en-US" altLang="zh-TW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~</a:t>
            </a:r>
            <a:r>
              <a:rPr lang="zh-TW" altLang="zh-TW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盡快尋求復健專科</a:t>
            </a:r>
            <a:r>
              <a:rPr lang="zh-TW" altLang="en-US" sz="2600" kern="0" dirty="0">
                <a:solidFill>
                  <a:schemeClr val="tx1"/>
                </a:solidFill>
                <a:ea typeface="微軟正黑體" panose="020B0604030504040204" pitchFamily="34" charset="-120"/>
                <a:cs typeface="新細明體" panose="02020500000000000000" pitchFamily="18" charset="-120"/>
              </a:rPr>
              <a:t>的</a:t>
            </a:r>
            <a:r>
              <a:rPr lang="zh-TW" altLang="en-US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治療，</a:t>
            </a:r>
            <a:r>
              <a:rPr lang="zh-TW" altLang="en-US" sz="2600" b="0" i="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佩戴手腕護具</a:t>
            </a:r>
            <a:r>
              <a:rPr lang="zh-TW" altLang="zh-TW" sz="260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，適度休息並配合治療</a:t>
            </a:r>
            <a:endParaRPr lang="en-US" altLang="zh-TW" sz="2600" dirty="0">
              <a:solidFill>
                <a:schemeClr val="tx1"/>
              </a:solidFill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600" kern="0" dirty="0">
              <a:solidFill>
                <a:schemeClr val="tx1"/>
              </a:solidFill>
              <a:effectLst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r>
              <a:rPr lang="zh-TW" altLang="en-US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避免讓手腕長期處於彎曲伸展或扭轉</a:t>
            </a:r>
            <a:r>
              <a:rPr lang="zh-TW" altLang="zh-TW" sz="260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重複性的手部</a:t>
            </a:r>
            <a:r>
              <a:rPr lang="zh-TW" altLang="en-US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姿勢</a:t>
            </a:r>
          </a:p>
          <a:p>
            <a:r>
              <a:rPr lang="zh-TW" altLang="en-US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可練習使用整個手掌或上臂肌肉出力</a:t>
            </a:r>
          </a:p>
          <a:p>
            <a:r>
              <a:rPr lang="zh-TW" altLang="en-US" sz="2600" kern="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定時讓雙手休息，或輪流使用雙手</a:t>
            </a:r>
            <a:endParaRPr lang="en-US" altLang="zh-TW" sz="2600" kern="0" dirty="0">
              <a:solidFill>
                <a:schemeClr val="tx1"/>
              </a:solidFill>
              <a:effectLst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endParaRPr lang="en-US" altLang="zh-TW" sz="2600" dirty="0">
              <a:solidFill>
                <a:schemeClr val="tx1"/>
              </a:solidFill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sz="2600" dirty="0">
                <a:solidFill>
                  <a:schemeClr val="tx1"/>
                </a:solidFill>
              </a:rPr>
              <a:t>手作握拳及放開</a:t>
            </a:r>
            <a:r>
              <a:rPr lang="en-US" altLang="zh-TW" sz="2600" dirty="0">
                <a:solidFill>
                  <a:schemeClr val="tx1"/>
                </a:solidFill>
              </a:rPr>
              <a:t>~</a:t>
            </a:r>
            <a:r>
              <a:rPr lang="zh-TW" altLang="en-US" sz="2600" dirty="0">
                <a:solidFill>
                  <a:schemeClr val="tx1"/>
                </a:solidFill>
              </a:rPr>
              <a:t>改善循環</a:t>
            </a:r>
            <a:endParaRPr lang="en-US" altLang="zh-TW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zh-TW" sz="2600" dirty="0">
              <a:solidFill>
                <a:schemeClr val="tx1"/>
              </a:solidFill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sz="2600" dirty="0">
                <a:solidFill>
                  <a:schemeClr val="tx1"/>
                </a:solidFill>
              </a:rPr>
              <a:t>芳療</a:t>
            </a:r>
            <a:r>
              <a:rPr lang="zh-TW" altLang="en-US" sz="260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配合熱敷</a:t>
            </a:r>
            <a:r>
              <a:rPr lang="en-US" altLang="zh-TW" sz="2600" dirty="0">
                <a:solidFill>
                  <a:schemeClr val="tx1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~</a:t>
            </a:r>
            <a:r>
              <a:rPr lang="zh-TW" altLang="en-US" sz="2600" dirty="0">
                <a:solidFill>
                  <a:schemeClr val="tx1"/>
                </a:solidFill>
              </a:rPr>
              <a:t>舒緩手腕手指的緊</a:t>
            </a:r>
            <a:r>
              <a:rPr lang="zh-TW" altLang="en-US" sz="2600" dirty="0">
                <a:solidFill>
                  <a:schemeClr val="tx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TW" altLang="en-US" sz="2600" dirty="0">
                <a:solidFill>
                  <a:schemeClr val="tx1"/>
                </a:solidFill>
              </a:rPr>
              <a:t>脹</a:t>
            </a:r>
            <a:r>
              <a:rPr lang="zh-TW" altLang="en-US" sz="2600" dirty="0">
                <a:solidFill>
                  <a:schemeClr val="tx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TW" altLang="en-US" sz="2600" dirty="0">
                <a:solidFill>
                  <a:schemeClr val="tx1"/>
                </a:solidFill>
              </a:rPr>
              <a:t>麻</a:t>
            </a:r>
            <a:endParaRPr lang="en-US" altLang="zh-TW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800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3395A7-4FCC-22C2-FDB5-1466D0A0C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866" y="382385"/>
            <a:ext cx="10634134" cy="794482"/>
          </a:xfrm>
        </p:spPr>
        <p:txBody>
          <a:bodyPr/>
          <a:lstStyle/>
          <a:p>
            <a:r>
              <a:rPr lang="zh-TW" altLang="zh-TW" sz="4800" kern="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腕隧道症候群</a:t>
            </a:r>
            <a:r>
              <a:rPr lang="en-US" altLang="zh-TW" sz="4800" kern="0" dirty="0">
                <a:solidFill>
                  <a:srgbClr val="000000"/>
                </a:solidFill>
                <a:ea typeface="微軟正黑體" panose="020B0604030504040204" pitchFamily="34" charset="-120"/>
                <a:cs typeface="新細明體" panose="02020500000000000000" pitchFamily="18" charset="-120"/>
              </a:rPr>
              <a:t>--</a:t>
            </a:r>
            <a:r>
              <a:rPr lang="zh-TW" altLang="en-US" sz="4800" kern="0" dirty="0">
                <a:solidFill>
                  <a:srgbClr val="000000"/>
                </a:solidFill>
                <a:latin typeface="+mn-ea"/>
                <a:ea typeface="+mn-ea"/>
                <a:cs typeface="新細明體" panose="02020500000000000000" pitchFamily="18" charset="-120"/>
              </a:rPr>
              <a:t>復健運動</a:t>
            </a:r>
            <a:endParaRPr lang="zh-TW" altLang="en-US" sz="4800" dirty="0">
              <a:latin typeface="+mn-ea"/>
              <a:ea typeface="+mn-ea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01AC320-2A0C-6FA8-1429-D8B5F8FCB88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933" y="1029522"/>
            <a:ext cx="10634134" cy="5712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0032F2AF-D582-31DF-278F-D02CAA40303A}"/>
              </a:ext>
            </a:extLst>
          </p:cNvPr>
          <p:cNvSpPr txBox="1"/>
          <p:nvPr/>
        </p:nvSpPr>
        <p:spPr>
          <a:xfrm>
            <a:off x="8128001" y="690968"/>
            <a:ext cx="34120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600" dirty="0"/>
              <a:t>天主教財團法人仁慈醫院衛教單</a:t>
            </a:r>
          </a:p>
        </p:txBody>
      </p:sp>
    </p:spTree>
    <p:extLst>
      <p:ext uri="{BB962C8B-B14F-4D97-AF65-F5344CB8AC3E}">
        <p14:creationId xmlns:p14="http://schemas.microsoft.com/office/powerpoint/2010/main" val="3947420105"/>
      </p:ext>
    </p:extLst>
  </p:cSld>
  <p:clrMapOvr>
    <a:masterClrMapping/>
  </p:clrMapOvr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徽章</Template>
  <TotalTime>794</TotalTime>
  <Words>1356</Words>
  <Application>Microsoft Office PowerPoint</Application>
  <PresentationFormat>寬螢幕</PresentationFormat>
  <Paragraphs>165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23" baseType="lpstr">
      <vt:lpstr>華康中黑體</vt:lpstr>
      <vt:lpstr>微軟正黑體</vt:lpstr>
      <vt:lpstr>PMingLiU</vt:lpstr>
      <vt:lpstr>PMingLiU</vt:lpstr>
      <vt:lpstr>Aptos</vt:lpstr>
      <vt:lpstr>Arial</vt:lpstr>
      <vt:lpstr>Calibri</vt:lpstr>
      <vt:lpstr>Gill Sans MT</vt:lpstr>
      <vt:lpstr>Impact</vt:lpstr>
      <vt:lpstr>Poiret One</vt:lpstr>
      <vt:lpstr>verdana</vt:lpstr>
      <vt:lpstr>Wingdings 3</vt:lpstr>
      <vt:lpstr>徽章</vt:lpstr>
      <vt:lpstr>腕隧道症候群</vt:lpstr>
      <vt:lpstr>PowerPoint 簡報</vt:lpstr>
      <vt:lpstr>4/18芳療配方(一)   濃度:3% </vt:lpstr>
      <vt:lpstr>5/9芳療配方(二)   濃度:5%</vt:lpstr>
      <vt:lpstr>5/30芳療配方(三)   濃度:5% </vt:lpstr>
      <vt:lpstr>6/7芳療配方(四)    濃度:8%</vt:lpstr>
      <vt:lpstr>腕隧道症候群--治療              2021-10-19衛教資訊                                                                                          新竹臺大分院復健科賴彥廷醫師</vt:lpstr>
      <vt:lpstr>腕隧道症候群—治療</vt:lpstr>
      <vt:lpstr>腕隧道症候群--復健運動</vt:lpstr>
      <vt:lpstr>~追蹤結果~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秀菊 王</dc:creator>
  <cp:lastModifiedBy>秀菊 王</cp:lastModifiedBy>
  <cp:revision>3</cp:revision>
  <dcterms:created xsi:type="dcterms:W3CDTF">2024-06-23T10:48:44Z</dcterms:created>
  <dcterms:modified xsi:type="dcterms:W3CDTF">2024-11-13T13:06:43Z</dcterms:modified>
</cp:coreProperties>
</file>