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ms-office.webextensiontaskpanes+xml" PartName="/ppt/webextensions/taskpanes.xml"/>
  <Override ContentType="application/vnd.ms-office.webextension+xml" PartName="/ppt/webextensions/webextension1.xml"/>
  <Override ContentType="application/vnd.ms-office.webextension+xml" PartName="/ppt/webextensions/webextension2.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thumbnail.jpeg" Type="http://schemas.openxmlformats.org/package/2006/relationships/metadata/thumbnail"/><Relationship Id="rId2" Target="ppt/presentation.xml" Type="http://schemas.openxmlformats.org/officeDocument/2006/relationships/officeDocument"/><Relationship Id="rId1" Target="ppt/webextensions/taskpanes.xml" Type="http://schemas.microsoft.com/office/2011/relationships/webextensiontaskpanes"/><Relationship Id="rId5" Target="docProps/app.xml" Type="http://schemas.openxmlformats.org/officeDocument/2006/relationships/extended-properties"/><Relationship Id="rId4" Target="docProps/core.xml" Type="http://schemas.openxmlformats.org/package/2006/relationships/metadata/core-properties"/><Relationship Id="rId6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3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79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FA90D8-3861-4C21-AB6E-8D5F7113EDF3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028BB5F-E3F9-4F17-BDF3-5F5C370F2F8B}">
      <dgm:prSet/>
      <dgm:spPr/>
      <dgm:t>
        <a:bodyPr/>
        <a:lstStyle/>
        <a:p>
          <a:r>
            <a:rPr 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這次的芳療過程，讓我學習如何從個案的感官回饋中調整配方與應對方式，更理解每一位個案的需求不盡相同</a:t>
          </a:r>
          <a:r>
            <a:rPr lang="zh-TW" dirty="0">
              <a:solidFill>
                <a:srgbClr val="002060"/>
              </a:solidFill>
            </a:rPr>
            <a:t>。</a:t>
          </a:r>
          <a:endParaRPr lang="en-US" dirty="0">
            <a:solidFill>
              <a:srgbClr val="002060"/>
            </a:solidFill>
          </a:endParaRPr>
        </a:p>
      </dgm:t>
    </dgm:pt>
    <dgm:pt modelId="{C069348C-587F-4C86-80B1-B68C7BF8CDA6}" type="parTrans" cxnId="{1959743C-7FA4-4FB8-9DFA-6C876F887409}">
      <dgm:prSet/>
      <dgm:spPr/>
      <dgm:t>
        <a:bodyPr/>
        <a:lstStyle/>
        <a:p>
          <a:endParaRPr lang="en-US"/>
        </a:p>
      </dgm:t>
    </dgm:pt>
    <dgm:pt modelId="{263FFEDC-4D1C-4606-A562-C882A0D03AE6}" type="sibTrans" cxnId="{1959743C-7FA4-4FB8-9DFA-6C876F887409}">
      <dgm:prSet/>
      <dgm:spPr/>
      <dgm:t>
        <a:bodyPr/>
        <a:lstStyle/>
        <a:p>
          <a:endParaRPr lang="en-US"/>
        </a:p>
      </dgm:t>
    </dgm:pt>
    <dgm:pt modelId="{36D33896-EBA4-4BB8-A87D-4E243C451554}">
      <dgm:prSet/>
      <dgm:spPr/>
      <dgm:t>
        <a:bodyPr/>
        <a:lstStyle/>
        <a:p>
          <a:r>
            <a:rPr 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我發現芳療不只是精油的搭配，更是陪伴與傾聽的過程。未來，我希望自己能在紀錄與分析中更系統化，提升芳療師的敏感度與判斷力，持續以療癒之心服務每一位</a:t>
          </a:r>
          <a:r>
            <a:rPr lang="zh-CN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個案</a:t>
          </a:r>
          <a:r>
            <a:rPr 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en-US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5D6BD1-8A27-4F02-8758-1BCA67EF2B11}" type="parTrans" cxnId="{9B8795B0-51C8-4F44-995D-9A3AD85C0DC3}">
      <dgm:prSet/>
      <dgm:spPr/>
      <dgm:t>
        <a:bodyPr/>
        <a:lstStyle/>
        <a:p>
          <a:endParaRPr lang="en-US"/>
        </a:p>
      </dgm:t>
    </dgm:pt>
    <dgm:pt modelId="{4F9A7BEF-FC18-4C8A-BFEA-B9DF0EDC9261}" type="sibTrans" cxnId="{9B8795B0-51C8-4F44-995D-9A3AD85C0DC3}">
      <dgm:prSet/>
      <dgm:spPr/>
      <dgm:t>
        <a:bodyPr/>
        <a:lstStyle/>
        <a:p>
          <a:endParaRPr lang="en-US"/>
        </a:p>
      </dgm:t>
    </dgm:pt>
    <dgm:pt modelId="{EE999E63-2A65-464F-91EE-CE36613D5A31}" type="pres">
      <dgm:prSet presAssocID="{65FA90D8-3861-4C21-AB6E-8D5F7113EDF3}" presName="vert0" presStyleCnt="0">
        <dgm:presLayoutVars>
          <dgm:dir/>
          <dgm:animOne val="branch"/>
          <dgm:animLvl val="lvl"/>
        </dgm:presLayoutVars>
      </dgm:prSet>
      <dgm:spPr/>
    </dgm:pt>
    <dgm:pt modelId="{DEECBB52-3344-4B67-9CB3-2B2A5053CA20}" type="pres">
      <dgm:prSet presAssocID="{3028BB5F-E3F9-4F17-BDF3-5F5C370F2F8B}" presName="thickLine" presStyleLbl="alignNode1" presStyleIdx="0" presStyleCnt="2"/>
      <dgm:spPr/>
    </dgm:pt>
    <dgm:pt modelId="{75844AB7-6C9E-4470-A5AC-2719A0347372}" type="pres">
      <dgm:prSet presAssocID="{3028BB5F-E3F9-4F17-BDF3-5F5C370F2F8B}" presName="horz1" presStyleCnt="0"/>
      <dgm:spPr/>
    </dgm:pt>
    <dgm:pt modelId="{7D93C41F-3B58-4492-B3EF-67CAD448D76E}" type="pres">
      <dgm:prSet presAssocID="{3028BB5F-E3F9-4F17-BDF3-5F5C370F2F8B}" presName="tx1" presStyleLbl="revTx" presStyleIdx="0" presStyleCnt="2"/>
      <dgm:spPr/>
    </dgm:pt>
    <dgm:pt modelId="{A9CDB1A3-8F5D-42A7-8C83-26BFA4E6C602}" type="pres">
      <dgm:prSet presAssocID="{3028BB5F-E3F9-4F17-BDF3-5F5C370F2F8B}" presName="vert1" presStyleCnt="0"/>
      <dgm:spPr/>
    </dgm:pt>
    <dgm:pt modelId="{50777ACD-AB32-4FF2-B8E2-C3FD308590EE}" type="pres">
      <dgm:prSet presAssocID="{36D33896-EBA4-4BB8-A87D-4E243C451554}" presName="thickLine" presStyleLbl="alignNode1" presStyleIdx="1" presStyleCnt="2"/>
      <dgm:spPr/>
    </dgm:pt>
    <dgm:pt modelId="{11F4C57D-B298-4807-9DA7-934FFE246436}" type="pres">
      <dgm:prSet presAssocID="{36D33896-EBA4-4BB8-A87D-4E243C451554}" presName="horz1" presStyleCnt="0"/>
      <dgm:spPr/>
    </dgm:pt>
    <dgm:pt modelId="{E3B986EB-D9D6-4A9A-8D2C-4E2EC9A6CA3F}" type="pres">
      <dgm:prSet presAssocID="{36D33896-EBA4-4BB8-A87D-4E243C451554}" presName="tx1" presStyleLbl="revTx" presStyleIdx="1" presStyleCnt="2"/>
      <dgm:spPr/>
    </dgm:pt>
    <dgm:pt modelId="{DDAC6397-A1AE-41B6-9D0F-A0EFE53DC448}" type="pres">
      <dgm:prSet presAssocID="{36D33896-EBA4-4BB8-A87D-4E243C451554}" presName="vert1" presStyleCnt="0"/>
      <dgm:spPr/>
    </dgm:pt>
  </dgm:ptLst>
  <dgm:cxnLst>
    <dgm:cxn modelId="{2C9B030B-811C-4B46-8248-A3F39753AA53}" type="presOf" srcId="{65FA90D8-3861-4C21-AB6E-8D5F7113EDF3}" destId="{EE999E63-2A65-464F-91EE-CE36613D5A31}" srcOrd="0" destOrd="0" presId="urn:microsoft.com/office/officeart/2008/layout/LinedList"/>
    <dgm:cxn modelId="{1959743C-7FA4-4FB8-9DFA-6C876F887409}" srcId="{65FA90D8-3861-4C21-AB6E-8D5F7113EDF3}" destId="{3028BB5F-E3F9-4F17-BDF3-5F5C370F2F8B}" srcOrd="0" destOrd="0" parTransId="{C069348C-587F-4C86-80B1-B68C7BF8CDA6}" sibTransId="{263FFEDC-4D1C-4606-A562-C882A0D03AE6}"/>
    <dgm:cxn modelId="{317842A3-B099-428E-BAAF-03D3B8DF9F58}" type="presOf" srcId="{3028BB5F-E3F9-4F17-BDF3-5F5C370F2F8B}" destId="{7D93C41F-3B58-4492-B3EF-67CAD448D76E}" srcOrd="0" destOrd="0" presId="urn:microsoft.com/office/officeart/2008/layout/LinedList"/>
    <dgm:cxn modelId="{9B8795B0-51C8-4F44-995D-9A3AD85C0DC3}" srcId="{65FA90D8-3861-4C21-AB6E-8D5F7113EDF3}" destId="{36D33896-EBA4-4BB8-A87D-4E243C451554}" srcOrd="1" destOrd="0" parTransId="{025D6BD1-8A27-4F02-8758-1BCA67EF2B11}" sibTransId="{4F9A7BEF-FC18-4C8A-BFEA-B9DF0EDC9261}"/>
    <dgm:cxn modelId="{C06EACBF-82E3-4BF5-86F0-381A8E6D2C93}" type="presOf" srcId="{36D33896-EBA4-4BB8-A87D-4E243C451554}" destId="{E3B986EB-D9D6-4A9A-8D2C-4E2EC9A6CA3F}" srcOrd="0" destOrd="0" presId="urn:microsoft.com/office/officeart/2008/layout/LinedList"/>
    <dgm:cxn modelId="{A72DBDD7-2BFA-4E59-9475-7734BA03FA00}" type="presParOf" srcId="{EE999E63-2A65-464F-91EE-CE36613D5A31}" destId="{DEECBB52-3344-4B67-9CB3-2B2A5053CA20}" srcOrd="0" destOrd="0" presId="urn:microsoft.com/office/officeart/2008/layout/LinedList"/>
    <dgm:cxn modelId="{E7000F7C-435F-476D-B918-B73F8DD01025}" type="presParOf" srcId="{EE999E63-2A65-464F-91EE-CE36613D5A31}" destId="{75844AB7-6C9E-4470-A5AC-2719A0347372}" srcOrd="1" destOrd="0" presId="urn:microsoft.com/office/officeart/2008/layout/LinedList"/>
    <dgm:cxn modelId="{DFD0F276-2888-4899-9C6D-353EC8B70806}" type="presParOf" srcId="{75844AB7-6C9E-4470-A5AC-2719A0347372}" destId="{7D93C41F-3B58-4492-B3EF-67CAD448D76E}" srcOrd="0" destOrd="0" presId="urn:microsoft.com/office/officeart/2008/layout/LinedList"/>
    <dgm:cxn modelId="{93381664-EA30-403C-8231-EB6362A81BCC}" type="presParOf" srcId="{75844AB7-6C9E-4470-A5AC-2719A0347372}" destId="{A9CDB1A3-8F5D-42A7-8C83-26BFA4E6C602}" srcOrd="1" destOrd="0" presId="urn:microsoft.com/office/officeart/2008/layout/LinedList"/>
    <dgm:cxn modelId="{A6BF4437-294C-476E-B18F-91C55EEFCE50}" type="presParOf" srcId="{EE999E63-2A65-464F-91EE-CE36613D5A31}" destId="{50777ACD-AB32-4FF2-B8E2-C3FD308590EE}" srcOrd="2" destOrd="0" presId="urn:microsoft.com/office/officeart/2008/layout/LinedList"/>
    <dgm:cxn modelId="{AB636550-4216-43C1-BA27-060E2A68241D}" type="presParOf" srcId="{EE999E63-2A65-464F-91EE-CE36613D5A31}" destId="{11F4C57D-B298-4807-9DA7-934FFE246436}" srcOrd="3" destOrd="0" presId="urn:microsoft.com/office/officeart/2008/layout/LinedList"/>
    <dgm:cxn modelId="{C6A1A1DC-D332-4919-A5D6-4B1681287CEB}" type="presParOf" srcId="{11F4C57D-B298-4807-9DA7-934FFE246436}" destId="{E3B986EB-D9D6-4A9A-8D2C-4E2EC9A6CA3F}" srcOrd="0" destOrd="0" presId="urn:microsoft.com/office/officeart/2008/layout/LinedList"/>
    <dgm:cxn modelId="{D27072A6-D8C3-42DB-8B77-6C7D70463827}" type="presParOf" srcId="{11F4C57D-B298-4807-9DA7-934FFE246436}" destId="{DDAC6397-A1AE-41B6-9D0F-A0EFE53DC44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CBB52-3344-4B67-9CB3-2B2A5053CA20}">
      <dsp:nvSpPr>
        <dsp:cNvPr id="0" name=""/>
        <dsp:cNvSpPr/>
      </dsp:nvSpPr>
      <dsp:spPr>
        <a:xfrm>
          <a:off x="0" y="0"/>
          <a:ext cx="628192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93C41F-3B58-4492-B3EF-67CAD448D76E}">
      <dsp:nvSpPr>
        <dsp:cNvPr id="0" name=""/>
        <dsp:cNvSpPr/>
      </dsp:nvSpPr>
      <dsp:spPr>
        <a:xfrm>
          <a:off x="0" y="0"/>
          <a:ext cx="6281928" cy="1824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000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這次的芳療過程，讓我學習如何從個案的感官回饋中調整配方與應對方式，更理解每一位個案的需求不盡相同</a:t>
          </a:r>
          <a:r>
            <a:rPr lang="zh-TW" sz="2000" kern="1200" dirty="0">
              <a:solidFill>
                <a:srgbClr val="002060"/>
              </a:solidFill>
            </a:rPr>
            <a:t>。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0" y="0"/>
        <a:ext cx="6281928" cy="1824227"/>
      </dsp:txXfrm>
    </dsp:sp>
    <dsp:sp modelId="{50777ACD-AB32-4FF2-B8E2-C3FD308590EE}">
      <dsp:nvSpPr>
        <dsp:cNvPr id="0" name=""/>
        <dsp:cNvSpPr/>
      </dsp:nvSpPr>
      <dsp:spPr>
        <a:xfrm>
          <a:off x="0" y="1824227"/>
          <a:ext cx="6281928" cy="0"/>
        </a:xfrm>
        <a:prstGeom prst="line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accent5">
              <a:hueOff val="-9981745"/>
              <a:satOff val="-15454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B986EB-D9D6-4A9A-8D2C-4E2EC9A6CA3F}">
      <dsp:nvSpPr>
        <dsp:cNvPr id="0" name=""/>
        <dsp:cNvSpPr/>
      </dsp:nvSpPr>
      <dsp:spPr>
        <a:xfrm>
          <a:off x="0" y="1824227"/>
          <a:ext cx="6281928" cy="1824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000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我發現芳療不只是精油的搭配，更是陪伴與傾聽的過程。未來，我希望自己能在紀錄與分析中更系統化，提升芳療師的敏感度與判斷力，持續以療癒之心服務每一位</a:t>
          </a:r>
          <a:r>
            <a:rPr lang="zh-CN" sz="2000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個案</a:t>
          </a:r>
          <a:r>
            <a:rPr lang="zh-TW" sz="2000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en-US" sz="2000" kern="12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1824227"/>
        <a:ext cx="6281928" cy="1824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31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6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4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7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66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8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0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8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542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272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14602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3" Target="../diagrams/data1.xml" Type="http://schemas.openxmlformats.org/officeDocument/2006/relationships/diagramData"/><Relationship Id="rId7" Target="../diagrams/drawing1.xml" Type="http://schemas.microsoft.com/office/2007/relationships/diagramDrawing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Relationship Id="rId6" Target="../diagrams/colors1.xml" Type="http://schemas.openxmlformats.org/officeDocument/2006/relationships/diagramColors"/><Relationship Id="rId5" Target="../diagrams/quickStyle1.xml" Type="http://schemas.openxmlformats.org/officeDocument/2006/relationships/diagramQuickStyle"/><Relationship Id="rId4" Target="../diagrams/layout1.xml" Type="http://schemas.openxmlformats.org/officeDocument/2006/relationships/diagramLayout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g" Type="http://schemas.openxmlformats.org/officeDocument/2006/relationships/image"/><Relationship Id="rId1" Target="../slideLayouts/slideLayout3.xml" Type="http://schemas.openxmlformats.org/officeDocument/2006/relationships/slideLayout"/><Relationship Id="rId4" Target="../media/hdphoto1.wdp" Type="http://schemas.microsoft.com/office/2007/relationships/hdphoto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mh.org.tw/know_health_view.php?docid=916" TargetMode="External"/><Relationship Id="rId2" Type="http://schemas.openxmlformats.org/officeDocument/2006/relationships/hyperlink" Target="https://www.apollohospitals.com/zh-TW/health-library/obesity-causes-symptoms-diagnosis-treatm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sz="4400"/>
            </a:pPr>
            <a:r>
              <a:rPr lang="zh-CN" altLang="en-US" sz="6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香氣發表</a:t>
            </a:r>
            <a:endParaRPr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916098"/>
          </a:xfrm>
        </p:spPr>
        <p:txBody>
          <a:bodyPr>
            <a:noAutofit/>
          </a:bodyPr>
          <a:lstStyle/>
          <a:p>
            <a:pPr>
              <a:lnSpc>
                <a:spcPct val="103000"/>
              </a:lnSpc>
              <a:spcBef>
                <a:spcPct val="0"/>
              </a:spcBef>
              <a:defRPr sz="4400"/>
            </a:pPr>
            <a:r>
              <a:rPr lang="zh-CN" altLang="en-US" sz="2000" cap="all" spc="-10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潘思穎</a:t>
            </a:r>
            <a:endParaRPr lang="en-MY" sz="2000" cap="all" spc="-100" dirty="0">
              <a:solidFill>
                <a:schemeClr val="tx1"/>
              </a:solidFill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3000"/>
              </a:lnSpc>
              <a:spcBef>
                <a:spcPct val="0"/>
              </a:spcBef>
              <a:defRPr sz="4400"/>
            </a:pPr>
            <a:r>
              <a:rPr lang="en-MY" sz="2000" cap="all" spc="-10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2025/7/25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4E9EDDFA-8F05-462B-8D3E-5B9C4FBC7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43F9A23-3237-4ED6-A1E9-C0E6530E0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pPr>
              <a:defRPr sz="4400">
                <a:latin typeface="微軟正黑體"/>
              </a:defRPr>
            </a:pPr>
            <a:r>
              <a:rPr lang="zh-TW" altLang="en-US" sz="44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個案回饋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4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一個月後個案感受：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4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體重真的有下降，腿部也感覺輕盈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4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每晚使用茉莉精油和玫瑰純露，心情放鬆愉快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4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感謝芳療師細心傾聽、了解身體與心理狀況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4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原來精油也能帶來被理解與支持的感覺</a:t>
            </a:r>
          </a:p>
        </p:txBody>
      </p:sp>
      <p:sp>
        <p:nvSpPr>
          <p:cNvPr id="53" name="Rectangle 49">
            <a:extLst>
              <a:ext uri="{FF2B5EF4-FFF2-40B4-BE49-F238E27FC236}">
                <a16:creationId xmlns:a16="http://schemas.microsoft.com/office/drawing/2014/main" id="{C63CD46D-4335-4BA4-842A-BF835A99C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F4278E-4748-2BBF-EFB8-DFFC9DEC2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448800"/>
              </p:ext>
            </p:extLst>
          </p:nvPr>
        </p:nvGraphicFramePr>
        <p:xfrm>
          <a:off x="727654" y="1209868"/>
          <a:ext cx="5367166" cy="445107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91840">
                  <a:extLst>
                    <a:ext uri="{9D8B030D-6E8A-4147-A177-3AD203B41FA5}">
                      <a16:colId xmlns:a16="http://schemas.microsoft.com/office/drawing/2014/main" val="942749133"/>
                    </a:ext>
                  </a:extLst>
                </a:gridCol>
                <a:gridCol w="4375326">
                  <a:extLst>
                    <a:ext uri="{9D8B030D-6E8A-4147-A177-3AD203B41FA5}">
                      <a16:colId xmlns:a16="http://schemas.microsoft.com/office/drawing/2014/main" val="843711244"/>
                    </a:ext>
                  </a:extLst>
                </a:gridCol>
              </a:tblGrid>
              <a:tr h="636170">
                <a:tc>
                  <a:txBody>
                    <a:bodyPr/>
                    <a:lstStyle/>
                    <a:p>
                      <a:r>
                        <a:rPr lang="zh-CN" altLang="en-US" sz="2100" b="0" cap="none" spc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日期</a:t>
                      </a:r>
                      <a:endParaRPr lang="en-MY" sz="2100" b="0" cap="none" spc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1713" marR="132087" marT="132087" marB="132087" anchor="ctr"/>
                </a:tc>
                <a:tc>
                  <a:txBody>
                    <a:bodyPr/>
                    <a:lstStyle/>
                    <a:p>
                      <a:r>
                        <a:rPr lang="zh-CN" altLang="en-US" sz="2100" b="0" cap="none" spc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配方考量</a:t>
                      </a:r>
                      <a:endParaRPr lang="en-MY" sz="2100" b="0" cap="none" spc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1713" marR="132087" marT="132087" marB="132087" anchor="ctr"/>
                </a:tc>
                <a:extLst>
                  <a:ext uri="{0D108BD9-81ED-4DB2-BD59-A6C34878D82A}">
                    <a16:rowId xmlns:a16="http://schemas.microsoft.com/office/drawing/2014/main" val="2207059437"/>
                  </a:ext>
                </a:extLst>
              </a:tr>
              <a:tr h="953726">
                <a:tc>
                  <a:txBody>
                    <a:bodyPr/>
                    <a:lstStyle/>
                    <a:p>
                      <a:r>
                        <a:rPr lang="en-MY" sz="2100" cap="none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3/9</a:t>
                      </a:r>
                    </a:p>
                  </a:txBody>
                  <a:tcPr marL="171713" marR="132087" marT="132087" marB="132087"/>
                </a:tc>
                <a:tc>
                  <a:txBody>
                    <a:bodyPr/>
                    <a:lstStyle/>
                    <a:p>
                      <a:r>
                        <a:rPr lang="zh-CN" altLang="en-US" sz="2100" cap="none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主打分解脂肪，抑制食欲，放鬆心情，好眠</a:t>
                      </a:r>
                      <a:endParaRPr lang="en-MY" sz="2100" cap="none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1713" marR="132087" marT="132087" marB="132087"/>
                </a:tc>
                <a:extLst>
                  <a:ext uri="{0D108BD9-81ED-4DB2-BD59-A6C34878D82A}">
                    <a16:rowId xmlns:a16="http://schemas.microsoft.com/office/drawing/2014/main" val="1596246670"/>
                  </a:ext>
                </a:extLst>
              </a:tr>
              <a:tr h="953726">
                <a:tc>
                  <a:txBody>
                    <a:bodyPr/>
                    <a:lstStyle/>
                    <a:p>
                      <a:r>
                        <a:rPr lang="en-MY" sz="2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3/16</a:t>
                      </a:r>
                    </a:p>
                  </a:txBody>
                  <a:tcPr marL="171713" marR="132087" marT="132087" marB="132087"/>
                </a:tc>
                <a:tc>
                  <a:txBody>
                    <a:bodyPr/>
                    <a:lstStyle/>
                    <a:p>
                      <a:r>
                        <a:rPr lang="zh-CN" altLang="en-US" sz="2100" cap="none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增加個案喜歡的香氣，促進燃脂，血循代謝排毒</a:t>
                      </a:r>
                      <a:r>
                        <a:rPr lang="en-MY" altLang="zh-CN" sz="2100" cap="none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CN" altLang="en-US" sz="2100" cap="none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淤，涼感</a:t>
                      </a:r>
                      <a:endParaRPr lang="en-MY" sz="2100" cap="none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1713" marR="132087" marT="132087" marB="132087"/>
                </a:tc>
                <a:extLst>
                  <a:ext uri="{0D108BD9-81ED-4DB2-BD59-A6C34878D82A}">
                    <a16:rowId xmlns:a16="http://schemas.microsoft.com/office/drawing/2014/main" val="2366909809"/>
                  </a:ext>
                </a:extLst>
              </a:tr>
              <a:tr h="953726">
                <a:tc>
                  <a:txBody>
                    <a:bodyPr/>
                    <a:lstStyle/>
                    <a:p>
                      <a:r>
                        <a:rPr lang="en-MY" sz="2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3/22</a:t>
                      </a:r>
                    </a:p>
                  </a:txBody>
                  <a:tcPr marL="171713" marR="132087" marT="132087" marB="132087"/>
                </a:tc>
                <a:tc>
                  <a:txBody>
                    <a:bodyPr/>
                    <a:lstStyle/>
                    <a:p>
                      <a:r>
                        <a:rPr lang="zh-CN" altLang="en-US" sz="2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舒緩下肢不適，血循緊實肌膚，代謝消化排水</a:t>
                      </a:r>
                      <a:endParaRPr lang="en-MY" sz="2100" cap="none" spc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1713" marR="132087" marT="132087" marB="132087"/>
                </a:tc>
                <a:extLst>
                  <a:ext uri="{0D108BD9-81ED-4DB2-BD59-A6C34878D82A}">
                    <a16:rowId xmlns:a16="http://schemas.microsoft.com/office/drawing/2014/main" val="3331262237"/>
                  </a:ext>
                </a:extLst>
              </a:tr>
              <a:tr h="953726">
                <a:tc>
                  <a:txBody>
                    <a:bodyPr/>
                    <a:lstStyle/>
                    <a:p>
                      <a:r>
                        <a:rPr lang="en-MY" sz="2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3/29</a:t>
                      </a:r>
                    </a:p>
                  </a:txBody>
                  <a:tcPr marL="171713" marR="132087" marT="132087" marB="132087"/>
                </a:tc>
                <a:tc>
                  <a:txBody>
                    <a:bodyPr/>
                    <a:lstStyle/>
                    <a:p>
                      <a:r>
                        <a:rPr lang="zh-CN" altLang="en-US" sz="2100" cap="none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促進全身循環，排毒排水，消化，放鬆好眠</a:t>
                      </a:r>
                      <a:endParaRPr lang="en-MY" sz="2100" cap="none" spc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1713" marR="132087" marT="132087" marB="132087"/>
                </a:tc>
                <a:extLst>
                  <a:ext uri="{0D108BD9-81ED-4DB2-BD59-A6C34878D82A}">
                    <a16:rowId xmlns:a16="http://schemas.microsoft.com/office/drawing/2014/main" val="229281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5397171-E233-4F26-9A8C-29C436537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altLang="en-US" lang="zh-TW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830B9C-C9EB-4D80-9552-AE9DE3075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53" y="374904"/>
            <a:ext cx="7340156" cy="6108192"/>
          </a:xfrm>
          <a:prstGeom prst="rect">
            <a:avLst/>
          </a:prstGeom>
          <a:noFill/>
          <a:ln cap="sq" w="63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altLang="en-US" lang="zh-TW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>
              <a:defRPr sz="4400">
                <a:latin typeface="微軟正黑體"/>
              </a:defRPr>
            </a:pPr>
            <a:r>
              <a:rPr altLang="en-US" dirty="0" lang="zh-TW" sz="4400">
                <a:latin charset="-120" panose="020B0604030504040204" pitchFamily="34" typeface="微軟正黑體"/>
                <a:ea charset="-120" panose="020B0604030504040204" pitchFamily="34" typeface="微軟正黑體"/>
              </a:rPr>
              <a:t>結語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AF5F3467-8373-4AA1-6F5D-9E3D1E5CFD4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-2" r="65"/>
          <a:stretch>
            <a:fillRect/>
          </a:stretch>
        </p:blipFill>
        <p:spPr>
          <a:xfrm>
            <a:off x="7837371" y="237744"/>
            <a:ext cx="4124416" cy="638251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A3EA01-CE8B-66BD-B1E0-6AC70FE23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788877"/>
              </p:ext>
            </p:extLst>
          </p:nvPr>
        </p:nvGraphicFramePr>
        <p:xfrm>
          <a:off x="868680" y="2386584"/>
          <a:ext cx="6281928" cy="3648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cs="rId6" r:dm="rId3" r:lo="rId4" r:q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D5E1C-6BDC-FE66-00E8-C6F671403D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Thank</a:t>
            </a:r>
            <a:r>
              <a:rPr lang="en-MY" altLang="zh-CN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you</a:t>
            </a:r>
            <a:br>
              <a:rPr lang="en-MY" altLang="zh-CN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MY" altLang="zh-CN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very</a:t>
            </a:r>
            <a:r>
              <a:rPr lang="zh-CN" altLang="en-US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MY" altLang="zh-CN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much!</a:t>
            </a:r>
            <a:endParaRPr lang="en-MY" b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907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4B5FFB-E400-49F0-8153-75622C96F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E734E7-3EBF-463F-9D80-2668EE36A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685F97-04E2-4F32-B20B-3CB5C4D1F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7F0196-A6E1-4D1C-B47F-8CF95D759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21404AE-4400-43A1-94EC-16F37AE01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6CF6F17-8CCC-492C-A2CB-97CCBF7CB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93A3195-94A6-4E0A-BE4A-12564DAEE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91373ED-58A8-4EEA-959E-7BD3C97B1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09E572D-3AE7-44FA-8D33-CB61DF266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4BA24A-9299-4ADA-8C27-360038A85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FB0A77-2362-4C21-90AC-70DBC8590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596290"/>
            <a:ext cx="0" cy="3657600"/>
          </a:xfrm>
          <a:prstGeom prst="line">
            <a:avLst/>
          </a:prstGeom>
          <a:ln w="19050">
            <a:solidFill>
              <a:srgbClr val="FFFFFF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8F0CA6B-97F1-4A9E-9E13-E35FBA2E4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752" y="685800"/>
            <a:ext cx="10826496" cy="5486400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C247B6C-807B-1290-AC4E-62480D17004D}"/>
              </a:ext>
            </a:extLst>
          </p:cNvPr>
          <p:cNvSpPr txBox="1">
            <a:spLocks/>
          </p:cNvSpPr>
          <p:nvPr/>
        </p:nvSpPr>
        <p:spPr>
          <a:xfrm>
            <a:off x="1395499" y="3068081"/>
            <a:ext cx="2411317" cy="1275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defRPr sz="4400"/>
            </a:pPr>
            <a:r>
              <a:rPr lang="zh-TW" altLang="en-US" sz="5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目錄</a:t>
            </a:r>
            <a:br>
              <a:rPr lang="zh-TW" altLang="en-US" sz="5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</a:br>
            <a:endParaRPr lang="zh-TW" altLang="en-US" sz="4000" dirty="0">
              <a:solidFill>
                <a:srgbClr val="FFFFFF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1A23326-541F-A992-3DE2-5DFB86734F50}"/>
              </a:ext>
            </a:extLst>
          </p:cNvPr>
          <p:cNvSpPr txBox="1">
            <a:spLocks/>
          </p:cNvSpPr>
          <p:nvPr/>
        </p:nvSpPr>
        <p:spPr>
          <a:xfrm>
            <a:off x="4313055" y="1102120"/>
            <a:ext cx="4738348" cy="48935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tabLst>
                <a:tab pos="2633663" algn="l"/>
              </a:tabLst>
              <a:defRPr sz="160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AutoNum type="circleNumWdWhitePlain"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個案介紹</a:t>
            </a:r>
            <a:endParaRPr lang="en-US" altLang="zh-TW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AutoNum type="circleNumWdWhitePlain"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病因</a:t>
            </a:r>
            <a:r>
              <a:rPr lang="en-US" altLang="zh-TW" sz="3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zh-TW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症狀</a:t>
            </a:r>
            <a:endParaRPr lang="en-US" altLang="zh-TW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AutoNum type="circleNumWdWhitePlain"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建議治療</a:t>
            </a:r>
            <a:endParaRPr lang="en-US" altLang="zh-TW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AutoNum type="circleNumWdWhitePlain"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芳療措施</a:t>
            </a:r>
            <a:endParaRPr lang="en-US" altLang="zh-TW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AutoNum type="circleNumWdWhitePlain"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個案回饋</a:t>
            </a:r>
            <a:endParaRPr lang="en-US" altLang="zh-TW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AutoNum type="circleNumWdWhitePlain"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3600" dirty="0">
                <a:solidFill>
                  <a:srgbClr val="FFFFFF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結語</a:t>
            </a:r>
            <a:endParaRPr lang="zh-TW" altLang="en-US" sz="3200" b="1" dirty="0">
              <a:solidFill>
                <a:schemeClr val="bg1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D49D5F31-CC98-4F59-9565-355572C4D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17586" y="1534040"/>
            <a:ext cx="2526613" cy="3789919"/>
          </a:xfrm>
          <a:prstGeom prst="flowChartOffpageConnector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678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chemeClr val="bg2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>
              <a:defRPr sz="4400">
                <a:latin typeface="微軟正黑體"/>
              </a:defRPr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個案介紹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518" y="1200872"/>
            <a:ext cx="7275219" cy="445625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Vicky</a:t>
            </a: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，女性，</a:t>
            </a:r>
            <a:r>
              <a:rPr lang="en-US" altLang="zh-TW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歲，上班族（行銷活動籌辦）</a:t>
            </a:r>
          </a:p>
          <a:p>
            <a:pPr marL="0" indent="0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2200" b="1" spc="5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體態肉感，骨架高大</a:t>
            </a:r>
            <a:endParaRPr lang="en-US" altLang="zh-TW" sz="2200" b="1" spc="5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長期站立與走動、步調緊湊</a:t>
            </a:r>
          </a:p>
          <a:p>
            <a:pPr marL="0" indent="0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飲食均衡偏鹹、外食多</a:t>
            </a:r>
          </a:p>
          <a:p>
            <a:pPr marL="0" indent="0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飲水量</a:t>
            </a:r>
            <a:r>
              <a:rPr lang="en-US" altLang="zh-TW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2000cc/</a:t>
            </a: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日，無運動習慣</a:t>
            </a:r>
          </a:p>
          <a:p>
            <a:pPr marL="0" indent="0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2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對灰塵與熱過敏</a:t>
            </a:r>
          </a:p>
          <a:p>
            <a:pPr>
              <a:lnSpc>
                <a:spcPct val="90000"/>
              </a:lnSpc>
              <a:defRPr sz="2400">
                <a:solidFill>
                  <a:srgbClr val="323232"/>
                </a:solidFill>
                <a:latin typeface="微軟正黑體"/>
              </a:defRPr>
            </a:pPr>
            <a:endParaRPr lang="zh-TW" altLang="en-US" sz="2000" b="1" spc="50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spc="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目標為塑身！</a:t>
            </a:r>
            <a:r>
              <a:rPr lang="zh-CN" altLang="en-US" sz="2000" b="1" spc="50" dirty="0">
                <a:ln w="0"/>
                <a:solidFill>
                  <a:schemeClr val="bg1">
                    <a:lumMod val="6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輔助放鬆腿部</a:t>
            </a:r>
            <a:endParaRPr lang="zh-TW" altLang="en-US" sz="2000" b="1" spc="50" dirty="0">
              <a:ln w="0"/>
              <a:solidFill>
                <a:schemeClr val="bg1">
                  <a:lumMod val="6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1" y="2438087"/>
            <a:ext cx="3726952" cy="3108332"/>
          </a:xfrm>
          <a:prstGeom prst="rightArrow">
            <a:avLst>
              <a:gd name="adj1" fmla="val 100000"/>
              <a:gd name="adj2" fmla="val 48733"/>
            </a:avLst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defRPr sz="4400">
                <a:latin typeface="微軟正黑體"/>
              </a:defRPr>
            </a:pPr>
            <a:r>
              <a:rPr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病因</a:t>
            </a:r>
            <a:endParaRPr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904" y="3295244"/>
            <a:ext cx="1805040" cy="1623997"/>
          </a:xfrm>
        </p:spPr>
        <p:txBody>
          <a:bodyPr>
            <a:normAutofit/>
          </a:bodyPr>
          <a:lstStyle/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環境因素</a:t>
            </a:r>
            <a:endParaRPr lang="en-MY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食慾</a:t>
            </a:r>
            <a:endParaRPr lang="en-MY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壓力</a:t>
            </a:r>
            <a:endParaRPr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D7D108-B3B9-F9FF-3BB5-EFB350439643}"/>
              </a:ext>
            </a:extLst>
          </p:cNvPr>
          <p:cNvSpPr txBox="1">
            <a:spLocks/>
          </p:cNvSpPr>
          <p:nvPr/>
        </p:nvSpPr>
        <p:spPr>
          <a:xfrm>
            <a:off x="1219200" y="973475"/>
            <a:ext cx="10058400" cy="189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endParaRPr lang="zh-TW" alt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微軟正黑體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5C5B410-917C-AD05-B4B5-EA362E4A1D5F}"/>
              </a:ext>
            </a:extLst>
          </p:cNvPr>
          <p:cNvSpPr txBox="1">
            <a:spLocks/>
          </p:cNvSpPr>
          <p:nvPr/>
        </p:nvSpPr>
        <p:spPr>
          <a:xfrm>
            <a:off x="4606724" y="1527859"/>
            <a:ext cx="6833436" cy="4716734"/>
          </a:xfrm>
          <a:prstGeom prst="leftArrow">
            <a:avLst>
              <a:gd name="adj1" fmla="val 100000"/>
              <a:gd name="adj2" fmla="val 30249"/>
            </a:avLst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r">
              <a:defRPr sz="4400">
                <a:latin typeface="微軟正黑體"/>
              </a:defRPr>
            </a:pPr>
            <a:r>
              <a:rPr lang="zh-TW" altLang="en-US" sz="4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症狀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CFB25E-1512-B837-8DC3-A2771B0086D5}"/>
              </a:ext>
            </a:extLst>
          </p:cNvPr>
          <p:cNvSpPr txBox="1">
            <a:spLocks/>
          </p:cNvSpPr>
          <p:nvPr/>
        </p:nvSpPr>
        <p:spPr>
          <a:xfrm>
            <a:off x="1386840" y="354266"/>
            <a:ext cx="9418320" cy="1565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defRPr sz="4400">
                <a:latin typeface="微軟正黑體"/>
              </a:defRPr>
            </a:pPr>
            <a:r>
              <a:rPr lang="zh-CN" altLang="en-US" sz="2800" b="1" u="sng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導致肥胖</a:t>
            </a:r>
            <a:endParaRPr lang="en-MY" altLang="zh-CN" sz="2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4400">
                <a:latin typeface="微軟正黑體"/>
              </a:defRPr>
            </a:pPr>
            <a:r>
              <a:rPr lang="zh-TW" altLang="en-US" sz="1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肥胖是一種身體狀態，指的是體內脂肪堆積過多，超出身體正常所需，可能影響健康。它不只是體重的增加，而是脂肪分布異常。它不只是外觀上的變化，更是一種可能影響內部器官功能與代謝的狀態。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3BE533-9E82-8CF0-8972-CB9650D57F5E}"/>
              </a:ext>
            </a:extLst>
          </p:cNvPr>
          <p:cNvSpPr txBox="1">
            <a:spLocks/>
          </p:cNvSpPr>
          <p:nvPr/>
        </p:nvSpPr>
        <p:spPr>
          <a:xfrm>
            <a:off x="5098584" y="1412111"/>
            <a:ext cx="5788114" cy="5445889"/>
          </a:xfrm>
          <a:prstGeom prst="roundRect">
            <a:avLst>
              <a:gd name="adj" fmla="val 30528"/>
            </a:avLst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糖尿病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影響體內胰島素的使用方式，進而影響血糖值。</a:t>
            </a:r>
            <a:endParaRPr lang="en-US" altLang="zh-TW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心臟病和中風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增加 血壓 和膽固醇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癌症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增加子宮癌、乳癌、攝護腺癌、肝癌、胰臟癌、腎癌等癌症的風險。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睡眠呼吸中止症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肥胖者經常會遇到睡眠困難，也會導致睡眠呼吸暫停，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婦科問題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導致女性月經不規則，並可能導致不孕。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骨性關節炎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肥胖者的過重會對關節造成壓力，導致骨關節炎等併發症。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其他</a:t>
            </a:r>
            <a:r>
              <a:rPr lang="zh-CN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肥胖會導致胃病、肝臟問題和膽囊疾病。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A86EDB7-530F-1DCA-324A-3C1EE020B40B}"/>
              </a:ext>
            </a:extLst>
          </p:cNvPr>
          <p:cNvSpPr txBox="1"/>
          <p:nvPr/>
        </p:nvSpPr>
        <p:spPr>
          <a:xfrm>
            <a:off x="502969" y="5875261"/>
            <a:ext cx="4704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/>
              <a:t>來自 </a:t>
            </a:r>
            <a:r>
              <a:rPr lang="en-US" altLang="zh-TW" sz="1050" dirty="0">
                <a:hlinkClick r:id="rId2"/>
              </a:rPr>
              <a:t>https://www.apollohospitals.com/zh-TW/health-library/obesity-causes-symptoms-diagnosis-treatment</a:t>
            </a:r>
            <a:br>
              <a:rPr lang="en-US" altLang="zh-TW" sz="1050" dirty="0"/>
            </a:br>
            <a:r>
              <a:rPr lang="en-US" altLang="zh-TW" sz="1050" dirty="0"/>
              <a:t> </a:t>
            </a:r>
            <a:r>
              <a:rPr lang="en-US" altLang="zh-TW" sz="1050" dirty="0">
                <a:hlinkClick r:id="rId3"/>
              </a:rPr>
              <a:t>https://www.mmh.org.tw/know_health_view.php?docid=916</a:t>
            </a:r>
            <a:endParaRPr lang="en-US" altLang="zh-TW" sz="1050" dirty="0"/>
          </a:p>
          <a:p>
            <a:endParaRPr lang="zh-TW" alt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 sz="4400">
                <a:latin typeface="微軟正黑體"/>
              </a:defRPr>
            </a:pPr>
            <a:r>
              <a:rPr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居家與芳療建議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757" y="1840375"/>
            <a:ext cx="3935007" cy="393192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2000" b="1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居家建議</a:t>
            </a:r>
            <a:r>
              <a:rPr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遵循健康飲食金字塔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避免高糖高油食物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選擇低熱量健康小食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烹調方式以蒸、燉、烚為主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定時定量用餐，慢慢咀嚼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改變習慣，減少外食與零食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定期運動，提升代謝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建立情緒出口，避免壓力進食</a:t>
            </a:r>
            <a:endParaRPr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2252AE-915F-564A-F962-0E2E8BF83F3B}"/>
              </a:ext>
            </a:extLst>
          </p:cNvPr>
          <p:cNvSpPr txBox="1">
            <a:spLocks/>
          </p:cNvSpPr>
          <p:nvPr/>
        </p:nvSpPr>
        <p:spPr>
          <a:xfrm>
            <a:off x="7501167" y="1840375"/>
            <a:ext cx="3935007" cy="393192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芳療建議：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按摩：將精油按摩於需要的部位，有助於深層滲透和血液循環。 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沐浴：在洗澡水中滴入幾滴精油並</a:t>
            </a:r>
            <a:r>
              <a:rPr lang="zh-CN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混合牛奶</a:t>
            </a: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稀釋</a:t>
            </a:r>
            <a:r>
              <a:rPr lang="zh-CN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泡澡</a:t>
            </a: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，讓身體在溫暖的水中得到舒緩與放鬆。 </a:t>
            </a:r>
            <a:endParaRPr lang="en-MY" altLang="zh-TW" sz="1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9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香薰：通過香薰燈或擴香器釋放精油香氣，有助於減壓並提升新陳代謝幫助血液循環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FC8D98CD-2538-1AC6-D048-956766B4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887" y="1569627"/>
            <a:ext cx="3098157" cy="46472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400">
                <a:latin typeface="微軟正黑體"/>
              </a:defRPr>
            </a:pPr>
            <a:r>
              <a:rPr lang="zh-CN" altLang="en-US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芳療措施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—1</a:t>
            </a:r>
            <a:r>
              <a:rPr lang="en-MY" altLang="zh-CN" baseline="30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MY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89760"/>
            <a:ext cx="6238240" cy="4246880"/>
          </a:xfrm>
          <a:prstGeom prst="homePlate">
            <a:avLst>
              <a:gd name="adj" fmla="val 26651"/>
            </a:avLst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配方：</a:t>
            </a:r>
            <a:r>
              <a:rPr lang="zh-CN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濃度</a:t>
            </a:r>
            <a:r>
              <a:rPr lang="en-US" altLang="zh-TW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5% 5ml </a:t>
            </a:r>
            <a:r>
              <a:rPr lang="zh-CN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滾珠按摩油</a:t>
            </a:r>
            <a:endParaRPr lang="en-US" altLang="zh-TW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基底油：</a:t>
            </a: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甜杏仁油</a:t>
            </a:r>
            <a:r>
              <a:rPr lang="en-MY" altLang="zh-TW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zh-CN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滋潤延展性佳，不黏膩，帶來輕盈舒適感受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精油：</a:t>
            </a:r>
            <a:endParaRPr lang="en-MY" altLang="zh-CN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茉莉1D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個案喜歡的味道，促進女性生殖部位血液循環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葡萄柚2D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瘦身排水，促進代謝消化，紓壓放鬆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廣藿香1D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放鬆情緒，排毒代謝身體多餘的水分，改善足部疲勞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天竺葵1D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促進血液循環，緊實皮膚</a:t>
            </a:r>
            <a:endParaRPr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純露</a:t>
            </a:r>
            <a:r>
              <a:rPr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：</a:t>
            </a:r>
            <a:endParaRPr lang="en-MY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薰衣草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10ml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穩定神經，讓人放鬆好眠</a:t>
            </a:r>
            <a:endParaRPr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D4760A-D82F-9F39-F5DC-B7F61DB72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436868" y="-225074"/>
            <a:ext cx="2232144" cy="396748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FB75CF-B3E9-F827-A0A9-3B3685DC4838}"/>
              </a:ext>
            </a:extLst>
          </p:cNvPr>
          <p:cNvSpPr txBox="1">
            <a:spLocks/>
          </p:cNvSpPr>
          <p:nvPr/>
        </p:nvSpPr>
        <p:spPr>
          <a:xfrm>
            <a:off x="7164729" y="2966720"/>
            <a:ext cx="4605631" cy="187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體重：</a:t>
            </a:r>
            <a:r>
              <a:rPr lang="en-US" altLang="zh-TW" sz="16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96.65kg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精油味道尚可，依舊是希望茉莉味重些就好</a:t>
            </a:r>
            <a:r>
              <a:rPr lang="en-US" altLang="zh-TW" sz="16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 </a:t>
            </a: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使用上來說，不曉得是不是前期用量較大，所以第三天</a:t>
            </a:r>
            <a:r>
              <a:rPr lang="en-US" altLang="zh-TW" sz="16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第四天就用完了🤣 有收穫！至少大腿和腹部都是有小</a:t>
            </a:r>
            <a:r>
              <a:rPr lang="en-US" altLang="zh-TW" sz="16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1cm </a:t>
            </a: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左右的！純露我覺得椰糖味偏甜，更喜歡自然清香一點</a:t>
            </a:r>
            <a:r>
              <a:rPr lang="en-US" altLang="zh-TW" sz="16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 </a:t>
            </a:r>
            <a:r>
              <a:rPr lang="zh-CN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但</a:t>
            </a: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用的那幾天也像你說的，我幾乎熟睡，起來就忘記我做了什麼夢了</a:t>
            </a:r>
            <a:r>
              <a:rPr lang="en-US" altLang="zh-TW" sz="16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 </a:t>
            </a:r>
            <a:r>
              <a:rPr lang="zh-TW" altLang="en-US" sz="16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本身比較怕熱，想要有點涼涼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F6FF33F-BC62-4534-6215-C5E3727A606A}"/>
              </a:ext>
            </a:extLst>
          </p:cNvPr>
          <p:cNvSpPr txBox="1">
            <a:spLocks/>
          </p:cNvSpPr>
          <p:nvPr/>
        </p:nvSpPr>
        <p:spPr>
          <a:xfrm>
            <a:off x="7294880" y="4673600"/>
            <a:ext cx="4403090" cy="1828800"/>
          </a:xfrm>
          <a:prstGeom prst="horizontalScroll">
            <a:avLst>
              <a:gd name="adj" fmla="val 13611"/>
            </a:avLst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使用建議：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）塗抹大腿，小腿，腰部，促進循環代謝，及塗在手心做嗅吸，早上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睡前各一次 </a:t>
            </a:r>
            <a:endParaRPr lang="en-MY" altLang="zh-TW" sz="1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）純露可隨時噴在身體和臉部保養，讓心情保持愉快和放鬆，也可在睡前準備一小杯水，噴上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4~5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次純露飲用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400">
                <a:latin typeface="微軟正黑體"/>
              </a:defRPr>
            </a:pPr>
            <a:r>
              <a:rPr lang="zh-CN" altLang="en-US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芳療措施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—2</a:t>
            </a:r>
            <a:r>
              <a:rPr lang="en-US" altLang="zh-CN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60" y="1828800"/>
            <a:ext cx="6492240" cy="4500880"/>
          </a:xfrm>
          <a:prstGeom prst="homePlate">
            <a:avLst>
              <a:gd name="adj" fmla="val 24492"/>
            </a:avLst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配方：</a:t>
            </a:r>
            <a:r>
              <a:rPr lang="zh-CN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濃度</a:t>
            </a:r>
            <a:r>
              <a:rPr lang="en-US" altLang="zh-TW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5% 5ml </a:t>
            </a:r>
            <a:r>
              <a:rPr lang="zh-CN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滾珠按摩油</a:t>
            </a:r>
            <a:endParaRPr lang="en-US" altLang="zh-TW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基底油：</a:t>
            </a: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甜杏仁油</a:t>
            </a:r>
            <a:r>
              <a:rPr lang="en-MY" altLang="zh-TW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</a:t>
            </a: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滋潤延展性佳，不黏膩，帶來輕盈舒適感受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精油：</a:t>
            </a:r>
            <a:endParaRPr lang="en-MY" altLang="zh-CN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茉莉2D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個案喜歡的味道，促進女性生殖部位血液循環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葡萄柚1D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瘦身排水，促進代謝消化，紓壓放鬆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天竺葵1D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促進血液循環，緊實皮膚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薑1D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瘦身燃脂配方之一，促進代謝排毒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純露</a:t>
            </a:r>
            <a:r>
              <a:rPr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：</a:t>
            </a:r>
            <a:endParaRPr lang="en-MY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永久花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安撫情緒助眠，排出心裏的淤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薄荷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清涼感，舒緩疲倦焦慮煩悶，去除多餘油脂，讓肌膚感受清爽感</a:t>
            </a:r>
            <a:endParaRPr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12743-397E-E498-53BA-97E745405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421869" y="-230391"/>
            <a:ext cx="2241826" cy="398779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0E1C1F-7483-2D8C-153E-98A412D1C7C7}"/>
              </a:ext>
            </a:extLst>
          </p:cNvPr>
          <p:cNvSpPr txBox="1">
            <a:spLocks/>
          </p:cNvSpPr>
          <p:nvPr/>
        </p:nvSpPr>
        <p:spPr>
          <a:xfrm>
            <a:off x="7176304" y="2916667"/>
            <a:ext cx="4619459" cy="2060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體重：</a:t>
            </a:r>
            <a:r>
              <a:rPr lang="en-US" altLang="zh-TW" sz="150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96.60kg</a:t>
            </a:r>
            <a:endParaRPr lang="en-US" altLang="zh-TW" sz="1500" dirty="0">
              <a:solidFill>
                <a:srgbClr val="32323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體重沒大變動，但沒有復胖，第二週的配方感受沒那麼明顯，但由於我跟往常一樣食量較多，可是這周卻沒有肚子不舒服脹氣什麼的，感覺消化的部分有幫助到</a:t>
            </a:r>
            <a:r>
              <a:rPr lang="en-US" altLang="zh-TW" sz="15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 </a:t>
            </a: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純露味道偏花木香，沒那麼甜，但不是最喜歡的味道🤣第一週味道偏甜，明顯做夢起來不會記得。但第二週使用純露後，快入睡一些。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F8D948A-80E1-16EF-995D-B85DC54540AC}"/>
              </a:ext>
            </a:extLst>
          </p:cNvPr>
          <p:cNvSpPr txBox="1">
            <a:spLocks/>
          </p:cNvSpPr>
          <p:nvPr/>
        </p:nvSpPr>
        <p:spPr>
          <a:xfrm>
            <a:off x="7294880" y="4673600"/>
            <a:ext cx="4403090" cy="1828800"/>
          </a:xfrm>
          <a:prstGeom prst="horizontalScroll">
            <a:avLst>
              <a:gd name="adj" fmla="val 13611"/>
            </a:avLst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使用建議：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）塗抹大腿，小腿，腰部，促進循環代謝，及塗在手心做嗅吸，早上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睡前各一次 </a:t>
            </a:r>
            <a:endParaRPr lang="en-MY" altLang="zh-TW" sz="1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）純露可隨時噴在身體和臉部保養，讓心情保持愉快和放鬆，也可在睡前準備一小杯水，噴上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4~5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次純露飲用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400">
                <a:latin typeface="微軟正黑體"/>
              </a:defRPr>
            </a:pPr>
            <a:r>
              <a:rPr lang="zh-CN" altLang="en-US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芳療措施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—3</a:t>
            </a:r>
            <a:r>
              <a:rPr lang="en-US" altLang="zh-CN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60" y="1849120"/>
            <a:ext cx="6370320" cy="4439920"/>
          </a:xfrm>
          <a:prstGeom prst="homePlate">
            <a:avLst>
              <a:gd name="adj" fmla="val 28490"/>
            </a:avLst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配方：</a:t>
            </a:r>
            <a:r>
              <a:rPr lang="zh-CN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濃度</a:t>
            </a:r>
            <a:r>
              <a:rPr lang="en-US" altLang="zh-CN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zh-TW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10ml </a:t>
            </a:r>
            <a:r>
              <a:rPr lang="zh-CN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滾珠按摩油</a:t>
            </a:r>
            <a:endParaRPr lang="en-US" altLang="zh-TW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基底油：</a:t>
            </a: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甜杏仁油 </a:t>
            </a:r>
            <a:r>
              <a:rPr lang="en-MY" altLang="zh-TW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</a:t>
            </a:r>
            <a:r>
              <a:rPr lang="en-MY" altLang="zh-TW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滋潤延展性佳，不黏膩，帶來輕盈舒適感受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精油：</a:t>
            </a:r>
            <a:endParaRPr lang="en-MY" altLang="zh-CN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茉莉2D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個案喜歡的味道，促進女性生殖部位的血液循環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天竺葵1D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促進血液循環，緊實皮膚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檸檬香茅1D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利尿，促進血液循環，可改善下肢的痠脹感。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葡萄柚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瘦身排水，促進代謝消化，紓壓放鬆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純露</a:t>
            </a:r>
            <a:r>
              <a:rPr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：</a:t>
            </a:r>
            <a:endParaRPr lang="en-MY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玫瑰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保濕，味道芳香讓心情放鬆愉快</a:t>
            </a:r>
            <a:endParaRPr lang="en-MY" altLang="zh-TW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薄荷</a:t>
            </a:r>
            <a:r>
              <a:rPr lang="en-MY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</a:t>
            </a:r>
            <a:r>
              <a:rPr lang="zh-TW" altLang="en-US" sz="1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1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清涼感，舒緩疲倦焦慮煩悶，去除多餘油脂，讓肌膚感受清爽感</a:t>
            </a:r>
            <a:endParaRPr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6F2D63-6A3C-E378-3B04-55B7CE2D7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589591" y="-205075"/>
            <a:ext cx="2180699" cy="387603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152782-E88D-F6A6-5402-6C904467AA5C}"/>
              </a:ext>
            </a:extLst>
          </p:cNvPr>
          <p:cNvSpPr txBox="1">
            <a:spLocks/>
          </p:cNvSpPr>
          <p:nvPr/>
        </p:nvSpPr>
        <p:spPr>
          <a:xfrm>
            <a:off x="7294880" y="2904574"/>
            <a:ext cx="4512310" cy="1939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體重：</a:t>
            </a:r>
            <a:r>
              <a:rPr lang="en-US" altLang="zh-TW" sz="15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95.70kg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這周感覺因為天氣冷要補充熱量，我一直進食，吃很多甜的，但是肚子一直有不飽的感覺🤣 但意外的是體重不升反而有降一些些欸！沒想過精油真的有幫助消化，蠻驚喜的</a:t>
            </a:r>
            <a:r>
              <a:rPr lang="en-US" altLang="zh-TW" sz="15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 </a:t>
            </a: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純露味道這周味道還不錯，意外玫瑰味道很香，但不是很刺鼻的那種，也有感覺皮膚瞬間補水了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249840-FFBD-C0E9-B56F-55ABB051DE43}"/>
              </a:ext>
            </a:extLst>
          </p:cNvPr>
          <p:cNvSpPr txBox="1">
            <a:spLocks/>
          </p:cNvSpPr>
          <p:nvPr/>
        </p:nvSpPr>
        <p:spPr>
          <a:xfrm>
            <a:off x="7294880" y="4673600"/>
            <a:ext cx="4403090" cy="1828800"/>
          </a:xfrm>
          <a:prstGeom prst="horizontalScroll">
            <a:avLst>
              <a:gd name="adj" fmla="val 13611"/>
            </a:avLst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使用建議：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）塗抹大腿，小腿，腰部，促進循環代謝，及塗在手心做嗅吸，早上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睡前各一次 </a:t>
            </a:r>
            <a:endParaRPr lang="en-MY" altLang="zh-TW" sz="1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）純露可隨時噴在身體和臉部保養，讓心情保持愉快和放鬆，也可在睡前準備一小杯水，噴上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4~5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次純露飲用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400">
                <a:latin typeface="微軟正黑體"/>
              </a:defRPr>
            </a:pPr>
            <a:r>
              <a:rPr lang="zh-CN" altLang="en-US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芳療措施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—4</a:t>
            </a:r>
            <a:r>
              <a:rPr lang="en-US" altLang="zh-CN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782" y="1696720"/>
            <a:ext cx="6814818" cy="4683760"/>
          </a:xfrm>
          <a:prstGeom prst="homePlate">
            <a:avLst>
              <a:gd name="adj" fmla="val 16732"/>
            </a:avLst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5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配方：</a:t>
            </a:r>
            <a:r>
              <a:rPr lang="zh-CN" altLang="en-US" sz="1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濃度</a:t>
            </a:r>
            <a:r>
              <a:rPr lang="en-MY" altLang="zh-CN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3% 15</a:t>
            </a:r>
            <a:r>
              <a:rPr lang="en-US" altLang="zh-CN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 </a:t>
            </a:r>
            <a:r>
              <a:rPr lang="zh-CN" altLang="en-US" sz="1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滾珠按摩油</a:t>
            </a:r>
            <a:endParaRPr lang="en-US" altLang="zh-CN" sz="1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5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基底油：</a:t>
            </a:r>
            <a:endParaRPr lang="en-MY" altLang="zh-CN" sz="15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5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甜杏仁油</a:t>
            </a:r>
            <a:r>
              <a:rPr lang="en-MY" altLang="zh-CN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zh-CN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</a:t>
            </a:r>
            <a:r>
              <a:rPr lang="zh-CN" altLang="en-US" sz="15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滋潤延展性佳，不黏膩，帶來輕盈舒適感受</a:t>
            </a:r>
            <a:endParaRPr lang="en-MY" altLang="zh-TW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荷荷芭油 </a:t>
            </a:r>
            <a:r>
              <a:rPr lang="en-US" altLang="zh-TW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提供深層保濕，敏感肌都可使用，不易氧化，耐放</a:t>
            </a:r>
            <a:endParaRPr lang="en-MY" altLang="zh-TW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CN" altLang="en-US" sz="1500" b="1" dirty="0">
                <a:solidFill>
                  <a:srgbClr val="0070C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精油：</a:t>
            </a:r>
            <a:endParaRPr lang="en-MY" altLang="zh-CN" sz="15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茉莉4D</a:t>
            </a:r>
            <a:r>
              <a:rPr lang="en-MY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個案喜歡的味道，促進女性生殖部位的血液循環</a:t>
            </a:r>
            <a:endParaRPr lang="en-MY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杜松</a:t>
            </a: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MY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促進淋巴循環，排毒和瘦身，調節皮脂分泌</a:t>
            </a:r>
            <a:endParaRPr lang="en-MY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甜橙2D</a:t>
            </a:r>
            <a:r>
              <a:rPr lang="en-MY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給予幸福感，放鬆好眠，促進消化</a:t>
            </a:r>
            <a:endParaRPr lang="en-MY" altLang="zh-TW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檸檬1D</a:t>
            </a:r>
            <a:r>
              <a:rPr lang="en-MY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提升專注力、振奮精神、舒緩情緒，促進血液循環，幫助消化</a:t>
            </a:r>
            <a:endParaRPr lang="en-MY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天竺葵1D</a:t>
            </a:r>
            <a:r>
              <a:rPr lang="en-MY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促進血液循環，緊實皮膚</a:t>
            </a:r>
            <a:endParaRPr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純露</a:t>
            </a:r>
            <a:r>
              <a:rPr sz="15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：</a:t>
            </a:r>
            <a:endParaRPr lang="en-MY" sz="15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玫瑰</a:t>
            </a:r>
            <a:r>
              <a:rPr lang="en-US" altLang="zh-TW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10ml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保濕，味道芳香讓人放鬆心情愉快</a:t>
            </a:r>
            <a:endParaRPr lang="en-MY" altLang="zh-TW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sz="15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薄荷</a:t>
            </a:r>
            <a:r>
              <a:rPr lang="en-MY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5ml</a:t>
            </a:r>
            <a:r>
              <a:rPr lang="zh-CN" altLang="en-US" sz="15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15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清涼感，舒緩疲倦焦慮煩悶，去除多餘油脂，讓肌膚感受清爽感</a:t>
            </a:r>
            <a:endParaRPr lang="en-MY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endParaRPr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FE0476-77F6-DC21-3F29-08D1EAD5A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469175" y="-216741"/>
            <a:ext cx="2210708" cy="392937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34E074D-AC6E-0F3D-136F-0DCBB95619CB}"/>
              </a:ext>
            </a:extLst>
          </p:cNvPr>
          <p:cNvSpPr txBox="1">
            <a:spLocks/>
          </p:cNvSpPr>
          <p:nvPr/>
        </p:nvSpPr>
        <p:spPr>
          <a:xfrm>
            <a:off x="7294880" y="2883782"/>
            <a:ext cx="4409440" cy="1960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體重：</a:t>
            </a:r>
            <a:r>
              <a:rPr lang="en-US" altLang="zh-TW" sz="15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94.85kg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500" dirty="0">
                <a:solidFill>
                  <a:srgbClr val="323232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最近瘋狂加班比較累，吃的量比較正常吃，但我每晚都有持續塗，想說多少消化，以及幫助大腿小腿。而體重竟然又降了！真的是忙碌的一週，最好的禮物😂 這次精油配方味道蠻好的，個人很愛茉莉味道，感謝芳療師每次都用心調配滿滿的茉莉香氣，卻也不失減重的配方</a:t>
            </a:r>
            <a:r>
              <a:rPr lang="en-US" altLang="zh-TW" sz="15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</a:t>
            </a:r>
            <a:endParaRPr lang="zh-TW" altLang="en-US" sz="1500" dirty="0">
              <a:solidFill>
                <a:srgbClr val="323232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67C8FC-F1E5-9899-52D1-60063DC3A344}"/>
              </a:ext>
            </a:extLst>
          </p:cNvPr>
          <p:cNvSpPr txBox="1">
            <a:spLocks/>
          </p:cNvSpPr>
          <p:nvPr/>
        </p:nvSpPr>
        <p:spPr>
          <a:xfrm>
            <a:off x="7294880" y="4673600"/>
            <a:ext cx="4403090" cy="1828800"/>
          </a:xfrm>
          <a:prstGeom prst="horizontalScroll">
            <a:avLst>
              <a:gd name="adj" fmla="val 13611"/>
            </a:avLst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使用建議：</a:t>
            </a: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）塗抹大腿，小腿，腰部，促進循環代謝，及塗在手心做嗅吸，早上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睡前各一次 </a:t>
            </a:r>
            <a:endParaRPr lang="en-MY" altLang="zh-TW" sz="1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2400">
                <a:solidFill>
                  <a:srgbClr val="323232"/>
                </a:solidFill>
                <a:latin typeface="微軟正黑體"/>
              </a:defRPr>
            </a:pP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）純露可隨時噴在身體和臉部保養，讓心情保持愉快和放鬆，也可在睡前準備一小杯水，噴上</a:t>
            </a:r>
            <a:r>
              <a:rPr lang="en-US" altLang="zh-TW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4~5</a:t>
            </a:r>
            <a:r>
              <a:rPr lang="zh-TW" alt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次純露飲用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  <wetp:taskpane dockstate="right" visibility="0" width="438" row="2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79F4D8AE-75A6-44F1-9F27-805A2AEB2AA9}">
  <we:reference id="wa200005669" version="2.0.0.0" store="en-US" storeType="OMEX"/>
  <we:alternateReferences>
    <we:reference id="wa200005669" version="2.0.0.0" store="wa200005669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50A0CB99-939E-4B33-97D9-68EF6EDB2F03}">
  <we:reference id="wa200007130" version="1.0.0.1" store="en-US" storeType="OMEX"/>
  <we:alternateReferences>
    <we:reference id="wa200007130" version="1.0.0.1" store="wa20000713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282</TotalTime>
  <Words>1784</Words>
  <Application>Microsoft Office PowerPoint</Application>
  <PresentationFormat>寬螢幕</PresentationFormat>
  <Paragraphs>134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微軟正黑體</vt:lpstr>
      <vt:lpstr>Calibri</vt:lpstr>
      <vt:lpstr>Garamond</vt:lpstr>
      <vt:lpstr>Wingdings</vt:lpstr>
      <vt:lpstr>Savon</vt:lpstr>
      <vt:lpstr>香氣發表</vt:lpstr>
      <vt:lpstr>PowerPoint 簡報</vt:lpstr>
      <vt:lpstr>個案介紹</vt:lpstr>
      <vt:lpstr>病因</vt:lpstr>
      <vt:lpstr>居家與芳療建議</vt:lpstr>
      <vt:lpstr>芳療措施—1st week</vt:lpstr>
      <vt:lpstr>芳療措施—2nd week</vt:lpstr>
      <vt:lpstr>芳療措施—3rd week</vt:lpstr>
      <vt:lpstr>芳療措施—4th week</vt:lpstr>
      <vt:lpstr>個案回饋</vt:lpstr>
      <vt:lpstr>結語</vt:lpstr>
      <vt:lpstr>Thankyou very much!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Psy Pua</cp:lastModifiedBy>
  <cp:revision>52</cp:revision>
  <dcterms:created xsi:type="dcterms:W3CDTF">2013-01-27T09:14:16Z</dcterms:created>
  <dcterms:modified xsi:type="dcterms:W3CDTF">2025-07-25T05:51:04Z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593953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S10.9.0</vt:lpwstr>
  </property>
</Properties>
</file>