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7103745" cy="1023429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  <a:p>
            <a:pPr lvl="1"/>
            <a:r>
              <a:rPr lang="zh-TW" altLang="en-US" smtClean="0"/>
              <a:t>第二層</a:t>
            </a:r>
            <a:endParaRPr lang="zh-TW" altLang="en-US" smtClean="0"/>
          </a:p>
          <a:p>
            <a:pPr lvl="2"/>
            <a:r>
              <a:rPr lang="zh-TW" altLang="en-US" smtClean="0"/>
              <a:t>第三層</a:t>
            </a:r>
            <a:endParaRPr lang="zh-TW" altLang="en-US" smtClean="0"/>
          </a:p>
          <a:p>
            <a:pPr lvl="3"/>
            <a:r>
              <a:rPr lang="zh-TW" altLang="en-US" smtClean="0"/>
              <a:t>第四層</a:t>
            </a:r>
            <a:endParaRPr lang="zh-TW" altLang="en-US" smtClean="0"/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/>
            </a:fld>
            <a:endParaRPr lang="zh-TW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  <a:endParaRPr lang="zh-TW" altLang="en-US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標題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1027" name="文字版面配置區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TW" altLang="en-US"/>
              <a:t>按一下以編輯母片文字様式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1028" name="日期版面配置區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AE88FF1-2C18-4A0E-91AD-C74148E4C1C5}" type="datetimeFigureOut">
              <a:rPr lang="zh-TW" altLang="en-US" smtClean="0"/>
            </a:fld>
            <a:endParaRPr lang="zh-TW" altLang="en-US"/>
          </a:p>
        </p:txBody>
      </p:sp>
      <p:sp>
        <p:nvSpPr>
          <p:cNvPr id="1029" name="頁尾版面配置區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投影片編號版面配置區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D00AFB9F-9A76-4833-BBFA-BFD914C38B6B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TW" altLang="en-US" sz="8800">
                <a:latin typeface="Hanyi Senty Chalk Original" panose="03000600000000000000" charset="-122"/>
                <a:ea typeface="Hanyi Senty Chalk Original" panose="03000600000000000000" charset="-122"/>
              </a:rPr>
              <a:t>戰痘</a:t>
            </a:r>
            <a:endParaRPr lang="zh-TW" altLang="en-US" sz="8800">
              <a:latin typeface="Hanyi Senty Chalk Original" panose="03000600000000000000" charset="-122"/>
              <a:ea typeface="Hanyi Senty Chalk Original" panose="03000600000000000000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TW" altLang="en-US">
              <a:latin typeface="Hanyi Senty Chalk Original" panose="03000600000000000000" charset="-122"/>
              <a:ea typeface="Hanyi Senty Chalk Original" panose="03000600000000000000" charset="-122"/>
            </a:endParaRPr>
          </a:p>
          <a:p>
            <a:r>
              <a:rPr lang="zh-TW" altLang="en-US">
                <a:latin typeface="Hanyi Senty Chalk Original" panose="03000600000000000000" charset="-122"/>
                <a:ea typeface="Hanyi Senty Chalk Original" panose="03000600000000000000" charset="-122"/>
              </a:rPr>
              <a:t>芳療師</a:t>
            </a:r>
            <a:r>
              <a:rPr lang="en-US" altLang="zh-TW">
                <a:latin typeface="Hanyi Senty Chalk Original" panose="03000600000000000000" charset="-122"/>
                <a:ea typeface="Hanyi Senty Chalk Original" panose="03000600000000000000" charset="-122"/>
              </a:rPr>
              <a:t>:</a:t>
            </a:r>
            <a:r>
              <a:rPr lang="zh-TW" altLang="en-US">
                <a:latin typeface="Hanyi Senty Chalk Original" panose="03000600000000000000" charset="-122"/>
                <a:ea typeface="Hanyi Senty Chalk Original" panose="03000600000000000000" charset="-122"/>
              </a:rPr>
              <a:t>高郁晴</a:t>
            </a:r>
            <a:endParaRPr lang="zh-TW" altLang="en-US">
              <a:latin typeface="Hanyi Senty Chalk Original" panose="03000600000000000000" charset="-122"/>
              <a:ea typeface="Hanyi Senty Chalk Original" panose="03000600000000000000" charset="-122"/>
            </a:endParaRPr>
          </a:p>
          <a:p>
            <a:r>
              <a:rPr lang="zh-TW" altLang="en-US">
                <a:latin typeface="Hanyi Senty Chalk Original" panose="03000600000000000000" charset="-122"/>
                <a:ea typeface="Hanyi Senty Chalk Original" panose="03000600000000000000" charset="-122"/>
              </a:rPr>
              <a:t>報告日期</a:t>
            </a:r>
            <a:r>
              <a:rPr lang="en-US" altLang="zh-TW">
                <a:latin typeface="Hanyi Senty Chalk Original" panose="03000600000000000000" charset="-122"/>
                <a:ea typeface="Hanyi Senty Chalk Original" panose="03000600000000000000" charset="-122"/>
              </a:rPr>
              <a:t>:2025.05.28</a:t>
            </a:r>
            <a:endParaRPr lang="en-US" altLang="zh-TW">
              <a:latin typeface="Hanyi Senty Chalk Original" panose="03000600000000000000" charset="-122"/>
              <a:ea typeface="Hanyi Senty Chalk Original" panose="0300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TW" altLang="en-US">
                <a:latin typeface="標楷體" panose="03000509000000000000" charset="-120"/>
                <a:ea typeface="標楷體" panose="03000509000000000000" charset="-120"/>
              </a:rPr>
              <a:t>個案狀況說明</a:t>
            </a:r>
            <a:endParaRPr lang="zh-TW" altLang="en-US"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</a:rPr>
              <a:t>職業：護理師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</a:rPr>
              <a:t>日常狀態：因工作性質需輪三班，導致作息與三餐時間不穩定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</a:rPr>
              <a:t>皮膚狀況：屬混合性膚質，每逢月經來潮前或攝取牛奶時，容易出現痘痘問題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</a:rPr>
              <a:t>平時長痘痘的處理：避免喝牛奶，會將牛奶改成燕麥奶使用，若長痘痘會用若長痘痘會用cleocinT凝膠膏塗抹。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配方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  <a:sym typeface="+mn-ea"/>
              </a:rPr>
              <a:t>(</a:t>
            </a:r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一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  <a:sym typeface="+mn-ea"/>
              </a:rPr>
              <a:t>)</a:t>
            </a:r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及治療方式</a:t>
            </a:r>
            <a:endParaRPr lang="zh-TW" altLang="en-US"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</a:ln>
        </p:spPr>
        <p:txBody>
          <a:bodyPr vert="horz" rtlCol="0">
            <a:normAutofit/>
          </a:bodyPr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使用濃度:2% 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15cc荷荷芭油+茶樹5D+薰衣草3D+玫瑰天竺葵1D  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使用部位為臉部，每日三次，在三餐飯後使用。取少量調好的抗痘油，以滾珠瓶塗抹痘痘位置。避免大面積塗抹於整張臉上</a:t>
            </a: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，</a:t>
            </a: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以免造成不必要的刺激。使用前務必確保雙手與肌膚清潔，並做好防曬措施，因有些精油會增加肌膚對紫外線的敏感性。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追蹤結果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  <a:sym typeface="+mn-ea"/>
              </a:rPr>
              <a:t>(</a:t>
            </a:r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一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  <a:sym typeface="+mn-ea"/>
              </a:rPr>
              <a:t>)</a:t>
            </a:r>
            <a:endParaRPr lang="en-US" altLang="zh-TW"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  <p:graphicFrame>
        <p:nvGraphicFramePr>
          <p:cNvPr id="5" name="內容版面配置區 4"/>
          <p:cNvGraphicFramePr/>
          <p:nvPr>
            <p:ph idx="1"/>
          </p:nvPr>
        </p:nvGraphicFramePr>
        <p:xfrm>
          <a:off x="609600" y="1600200"/>
          <a:ext cx="10972800" cy="76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657600"/>
                <a:gridCol w="3657600"/>
                <a:gridCol w="36576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使用前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使用第一天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使用第三天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S__38477850_0"/>
          <p:cNvPicPr>
            <a:picLocks noChangeAspect="1"/>
          </p:cNvPicPr>
          <p:nvPr/>
        </p:nvPicPr>
        <p:blipFill>
          <a:blip r:embed="rId1"/>
          <a:srcRect l="2233" t="36774" r="28288" b="38971"/>
          <a:stretch>
            <a:fillRect/>
          </a:stretch>
        </p:blipFill>
        <p:spPr>
          <a:xfrm>
            <a:off x="638810" y="2203450"/>
            <a:ext cx="3562350" cy="2210435"/>
          </a:xfrm>
          <a:prstGeom prst="rect">
            <a:avLst/>
          </a:prstGeom>
        </p:spPr>
      </p:pic>
      <p:pic>
        <p:nvPicPr>
          <p:cNvPr id="13" name="圖片 12" descr="S__38477851_0"/>
          <p:cNvPicPr>
            <a:picLocks noChangeAspect="1"/>
          </p:cNvPicPr>
          <p:nvPr/>
        </p:nvPicPr>
        <p:blipFill>
          <a:blip r:embed="rId2"/>
          <a:srcRect l="-135" t="41128" r="27516" b="26674"/>
          <a:stretch>
            <a:fillRect/>
          </a:stretch>
        </p:blipFill>
        <p:spPr>
          <a:xfrm>
            <a:off x="4312285" y="2259965"/>
            <a:ext cx="3548380" cy="2097405"/>
          </a:xfrm>
          <a:prstGeom prst="rect">
            <a:avLst/>
          </a:prstGeom>
        </p:spPr>
      </p:pic>
      <p:pic>
        <p:nvPicPr>
          <p:cNvPr id="14" name="圖片 13" descr="S__38477852_0"/>
          <p:cNvPicPr>
            <a:picLocks noChangeAspect="1"/>
          </p:cNvPicPr>
          <p:nvPr/>
        </p:nvPicPr>
        <p:blipFill>
          <a:blip r:embed="rId3"/>
          <a:srcRect l="9539" t="44039" r="19348" b="17981"/>
          <a:stretch>
            <a:fillRect/>
          </a:stretch>
        </p:blipFill>
        <p:spPr>
          <a:xfrm>
            <a:off x="7984490" y="2050415"/>
            <a:ext cx="3521710" cy="2507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TW" altLang="en-US">
                <a:latin typeface="標楷體" panose="03000509000000000000" charset="-120"/>
                <a:ea typeface="標楷體" panose="03000509000000000000" charset="-120"/>
              </a:rPr>
              <a:t>配方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</a:rPr>
              <a:t>(</a:t>
            </a:r>
            <a:r>
              <a:rPr lang="zh-TW" altLang="en-US">
                <a:latin typeface="標楷體" panose="03000509000000000000" charset="-120"/>
                <a:ea typeface="標楷體" panose="03000509000000000000" charset="-120"/>
              </a:rPr>
              <a:t>二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</a:rPr>
              <a:t>)</a:t>
            </a:r>
            <a:r>
              <a:rPr lang="zh-TW" altLang="en-US">
                <a:latin typeface="標楷體" panose="03000509000000000000" charset="-120"/>
                <a:ea typeface="標楷體" panose="03000509000000000000" charset="-120"/>
              </a:rPr>
              <a:t>及治療方式</a:t>
            </a:r>
            <a:endParaRPr lang="zh-TW" altLang="en-US"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</a:ln>
        </p:spPr>
        <p:txBody>
          <a:bodyPr vert="horz" rtlCol="0">
            <a:normAutofit/>
          </a:bodyPr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使用濃度:3%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10cc甜杏仁油+乳香2D+佛手柑2D+玫瑰天竺葵2D 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使用部位為大腿後側，每日三次，在三餐飯後使用。取少量調好的抗痘油，以滾珠瓶塗抹痘痘位置。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  <a:p>
            <a:pPr marL="0" lvl="0" algn="l">
              <a:lnSpc>
                <a:spcPct val="130000"/>
              </a:lnSpc>
              <a:buNone/>
            </a:pP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追蹤結果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  <a:sym typeface="+mn-ea"/>
              </a:rPr>
              <a:t>(</a:t>
            </a:r>
            <a:r>
              <a:rPr lang="zh-TW" altLang="en-US">
                <a:latin typeface="標楷體" panose="03000509000000000000" charset="-120"/>
                <a:ea typeface="標楷體" panose="03000509000000000000" charset="-120"/>
                <a:sym typeface="+mn-ea"/>
              </a:rPr>
              <a:t>二</a:t>
            </a:r>
            <a:r>
              <a:rPr lang="en-US" altLang="zh-TW">
                <a:latin typeface="標楷體" panose="03000509000000000000" charset="-120"/>
                <a:ea typeface="標楷體" panose="03000509000000000000" charset="-120"/>
                <a:sym typeface="+mn-ea"/>
              </a:rPr>
              <a:t>)</a:t>
            </a:r>
            <a:endParaRPr lang="en-US" altLang="zh-TW"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  <p:graphicFrame>
        <p:nvGraphicFramePr>
          <p:cNvPr id="5" name="內容版面配置區 4"/>
          <p:cNvGraphicFramePr/>
          <p:nvPr>
            <p:ph idx="1"/>
          </p:nvPr>
        </p:nvGraphicFramePr>
        <p:xfrm>
          <a:off x="609600" y="1600200"/>
          <a:ext cx="10972800" cy="76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657600"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TW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使用前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使用第一天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使用第二天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TW" altLang="en-US">
                          <a:latin typeface="標楷體" panose="03000509000000000000" charset="-120"/>
                          <a:ea typeface="標楷體" panose="03000509000000000000" charset="-120"/>
                        </a:rPr>
                        <a:t>使用第五天</a:t>
                      </a:r>
                      <a:endParaRPr lang="zh-TW" altLang="en-US">
                        <a:latin typeface="標楷體" panose="03000509000000000000" charset="-120"/>
                        <a:ea typeface="標楷體" panose="03000509000000000000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圖片 2" descr="S__38477853_0"/>
          <p:cNvPicPr>
            <a:picLocks noChangeAspect="1"/>
          </p:cNvPicPr>
          <p:nvPr/>
        </p:nvPicPr>
        <p:blipFill>
          <a:blip r:embed="rId1"/>
          <a:srcRect l="16239" t="15527" r="32384"/>
          <a:stretch>
            <a:fillRect/>
          </a:stretch>
        </p:blipFill>
        <p:spPr>
          <a:xfrm>
            <a:off x="697230" y="2201545"/>
            <a:ext cx="2570480" cy="2378710"/>
          </a:xfrm>
          <a:prstGeom prst="rect">
            <a:avLst/>
          </a:prstGeom>
        </p:spPr>
      </p:pic>
      <p:pic>
        <p:nvPicPr>
          <p:cNvPr id="4" name="圖片 3" descr="S__38477856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735" y="2017395"/>
            <a:ext cx="2558415" cy="2859405"/>
          </a:xfrm>
          <a:prstGeom prst="rect">
            <a:avLst/>
          </a:prstGeom>
        </p:spPr>
      </p:pic>
      <p:pic>
        <p:nvPicPr>
          <p:cNvPr id="6" name="圖片 5" descr="S__38477854_0"/>
          <p:cNvPicPr>
            <a:picLocks noChangeAspect="1"/>
          </p:cNvPicPr>
          <p:nvPr/>
        </p:nvPicPr>
        <p:blipFill>
          <a:blip r:embed="rId3"/>
          <a:srcRect l="4522" t="26217"/>
          <a:stretch>
            <a:fillRect/>
          </a:stretch>
        </p:blipFill>
        <p:spPr>
          <a:xfrm rot="10800000">
            <a:off x="3415665" y="2017395"/>
            <a:ext cx="2502535" cy="2746375"/>
          </a:xfrm>
          <a:prstGeom prst="rect">
            <a:avLst/>
          </a:prstGeom>
        </p:spPr>
      </p:pic>
      <p:pic>
        <p:nvPicPr>
          <p:cNvPr id="7" name="圖片 6" descr="S__38477855_0"/>
          <p:cNvPicPr>
            <a:picLocks noChangeAspect="1"/>
          </p:cNvPicPr>
          <p:nvPr/>
        </p:nvPicPr>
        <p:blipFill>
          <a:blip r:embed="rId4"/>
          <a:srcRect l="10945" t="9809" r="34955" b="15249"/>
          <a:stretch>
            <a:fillRect/>
          </a:stretch>
        </p:blipFill>
        <p:spPr>
          <a:xfrm rot="5400000">
            <a:off x="6197600" y="2105025"/>
            <a:ext cx="2547620" cy="2647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zh-TW" altLang="en-US">
                <a:latin typeface="標楷體" panose="03000509000000000000" charset="-120"/>
                <a:ea typeface="標楷體" panose="03000509000000000000" charset="-120"/>
              </a:rPr>
              <a:t>總結</a:t>
            </a:r>
            <a:endParaRPr lang="zh-TW" altLang="en-US">
              <a:latin typeface="標楷體" panose="03000509000000000000" charset="-120"/>
              <a:ea typeface="標楷體" panose="03000509000000000000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 w="9525">
            <a:noFill/>
          </a:ln>
        </p:spPr>
        <p:txBody>
          <a:bodyPr vert="horz" rtlCol="0">
            <a:normAutofit/>
          </a:bodyPr>
          <a:p>
            <a:pPr marL="0" lvl="0" algn="l">
              <a:lnSpc>
                <a:spcPct val="130000"/>
              </a:lnSpc>
              <a:buNone/>
            </a:pPr>
            <a:r>
              <a:rPr lang="zh-TW" altLang="en-US" sz="2800">
                <a:latin typeface="標楷體" panose="03000509000000000000" charset="-120"/>
                <a:ea typeface="標楷體" panose="03000509000000000000" charset="-120"/>
                <a:sym typeface="+mn-ea"/>
              </a:rPr>
              <a:t>此次芳療應用中，改以天然精油取代西藥外用方式進行保養與調理，選用了兩種基底油─荷荷芭油與甜杏仁油。搭配具有抗菌、消炎與修復功效的精油，包括茶樹、薰衣草、玫瑰天竺葵、乳香與佛手柑。在兩次治療後，個案每日持續塗抹與按摩，約3至4天後，痘痘逐漸乾燥、被吸收，局部紅腫明顯減輕，整體肌膚也感覺更加平滑舒適。</a:t>
            </a:r>
            <a:endParaRPr lang="zh-TW" altLang="en-US" sz="2800"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Presentation</Application>
  <PresentationFormat>宽屏</PresentationFormat>
  <Paragraphs>73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42" baseType="lpstr">
      <vt:lpstr>Arial</vt:lpstr>
      <vt:lpstr>新細明體</vt:lpstr>
      <vt:lpstr>Wingdings</vt:lpstr>
      <vt:lpstr>Calibri Light</vt:lpstr>
      <vt:lpstr>新細明體</vt:lpstr>
      <vt:lpstr>Calibri</vt:lpstr>
      <vt:lpstr>Microsoft YaHei</vt:lpstr>
      <vt:lpstr>SimSun</vt:lpstr>
      <vt:lpstr>Arial Unicode MS</vt:lpstr>
      <vt:lpstr>黑体</vt:lpstr>
      <vt:lpstr>隶书</vt:lpstr>
      <vt:lpstr>Arial Black</vt:lpstr>
      <vt:lpstr>华文彩云</vt:lpstr>
      <vt:lpstr>华文新魏</vt:lpstr>
      <vt:lpstr>王漢宗勘亭流繁</vt:lpstr>
      <vt:lpstr>Senty Golden Bell 新蒂金钟体</vt:lpstr>
      <vt:lpstr>漢儀新蒂春遊體</vt:lpstr>
      <vt:lpstr>漢儀新蒂蘇孝慈碑</vt:lpstr>
      <vt:lpstr>王漢宗特黑體繁</vt:lpstr>
      <vt:lpstr>標楷體</vt:lpstr>
      <vt:lpstr>新細明體-ExtB</vt:lpstr>
      <vt:lpstr>細明體</vt:lpstr>
      <vt:lpstr>王漢宗超明體繁</vt:lpstr>
      <vt:lpstr>細明體-ExtB</vt:lpstr>
      <vt:lpstr>Adobe 楷体 Std R</vt:lpstr>
      <vt:lpstr>Senty Cream Puff 新蒂泡芙体</vt:lpstr>
      <vt:lpstr>ㄅ源石注音黑體 H</vt:lpstr>
      <vt:lpstr>ㄅ字嗨注音黑體 Bold</vt:lpstr>
      <vt:lpstr>ㄅ源石注音黑體 M</vt:lpstr>
      <vt:lpstr>ㄅ源石注音黑體 R</vt:lpstr>
      <vt:lpstr>Adobe Gothic Std B</vt:lpstr>
      <vt:lpstr>BIZ UDGothic</vt:lpstr>
      <vt:lpstr>Hanyi Senty Chalk Original</vt:lpstr>
      <vt:lpstr>Hanyi Senty Diary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追蹤結果(一)</vt:lpstr>
      <vt:lpstr>配方(二)及治療方式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2025-05-28T02:57:06Z</dcterms:created>
  <dcterms:modified xsi:type="dcterms:W3CDTF">2025-05-28T03:28:59Z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