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>
      <p:cViewPr varScale="1">
        <p:scale>
          <a:sx n="111" d="100"/>
          <a:sy n="111" d="100"/>
        </p:scale>
        <p:origin x="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xie Wei" userId="b295fb7c458f0693" providerId="LiveId" clId="{B1312939-D99C-CE48-B359-EAEA7B6BE6B3}"/>
    <pc:docChg chg="modSld">
      <pc:chgData name="Lexie Wei" userId="b295fb7c458f0693" providerId="LiveId" clId="{B1312939-D99C-CE48-B359-EAEA7B6BE6B3}" dt="2025-01-25T09:00:24.010" v="4" actId="20577"/>
      <pc:docMkLst>
        <pc:docMk/>
      </pc:docMkLst>
      <pc:sldChg chg="modSp mod">
        <pc:chgData name="Lexie Wei" userId="b295fb7c458f0693" providerId="LiveId" clId="{B1312939-D99C-CE48-B359-EAEA7B6BE6B3}" dt="2025-01-25T09:00:24.010" v="4" actId="20577"/>
        <pc:sldMkLst>
          <pc:docMk/>
          <pc:sldMk cId="0" sldId="265"/>
        </pc:sldMkLst>
        <pc:graphicFrameChg chg="modGraphic">
          <ac:chgData name="Lexie Wei" userId="b295fb7c458f0693" providerId="LiveId" clId="{B1312939-D99C-CE48-B359-EAEA7B6BE6B3}" dt="2025-01-25T09:00:24.010" v="4" actId="20577"/>
          <ac:graphicFrameMkLst>
            <pc:docMk/>
            <pc:sldMk cId="0" sldId="265"/>
            <ac:graphicFrameMk id="2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4BFFF-8A04-C028-A2C0-4721389F2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22D58D-A7CE-CB7E-8B07-CE24CBED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9A89-0677-C8A2-DBBA-35EED3D8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B63D4-2535-C85A-DFA4-32EFB473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4CF4-D48E-5ACB-B97D-887983E4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5598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177A-A7EC-671C-8A9E-936994CE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631E19-0FD1-D09A-9202-E6724F257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E63CA-35C2-5C21-3013-486C84099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3E77A-46AD-0569-C712-FE19292A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91477-7498-C598-BBE6-DDDEFBB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4697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B16EF-E4AD-3E2C-1ED6-F4E584E66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B09D5-29D5-59FC-6183-19A7FB68D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771DE-BFF2-BDAA-68AB-D7E937B7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2881-2E6D-DC76-0591-ECB82BF9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1680C-4E31-7AED-19DC-3CCA8713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541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A460-BF44-B9C4-6D35-D3FD2CA5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B48E0-A042-D6FA-D7BF-A5C81035A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F11B0-23C3-3187-958F-F5FDD29D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C0EFF-80DE-B56F-208D-6F2B7818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BD6F6-507B-920A-E934-1E0E7CCC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5957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7ADA-0F42-A6A2-7722-B92F641F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D5317-E8D2-4813-98E0-3DA01F1C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4E7DE-A42D-E44E-D9D6-732D659E6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D9096-7BC8-0358-74E3-BF8929DE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E199-24DE-B56C-9E31-7EBE604F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70401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B806-07CD-09C2-2919-2D6ACB098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D2A5-BE65-636E-61D2-9E1C30093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9FE6D-8247-6582-E2BA-36FE0F437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317CE-8FC8-8759-EEEF-6325D329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1CE96-FA7F-C09D-E9FC-5F1186A0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A8D44-D441-1F44-91EE-671C7E37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523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DF135-9246-5D41-B5E8-FA18509D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3B40F-90F7-A744-B848-F28A783FE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3A9BC-7CB3-0ED6-8D48-AA13535E4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92527-6C13-871D-3B2A-2A5D2923D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D36297-402D-9890-DE55-20CE3CBD2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47F052-E115-F64B-AB85-DBE7B84D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2FF66-0373-AE2F-BA75-51C74448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62B9C-2933-B55F-7147-0687D36B1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8887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9281-CE59-EC86-5EE2-36EA5307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C4885-63B2-B2E5-5597-505755E48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B8311-FB2A-1E6A-536D-CB83753B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73F34-2367-A61D-64A9-D38FD90A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3264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D1BB9-580A-AF07-1063-9875E980A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5858BC-E0A6-7E46-3B41-88E88934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97937-0E6C-F72F-0185-D2DFF62C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88585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75833-DE03-C22A-B80E-6BC970BAA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2DFAA-A21C-431F-113F-1C8FDC932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F390D0-F3AA-3979-4C2C-25D1D078F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17DB6-CC71-ACB4-46D7-629818B1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579B6-FDE6-B5F1-045E-B41BAC67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54D32-5105-FAA1-62D3-AD2306AF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8658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CD8A-79F0-C676-E886-F8CFF79E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5B74-2220-61EF-FCBA-62C5161B1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5CE34-3ED0-A835-B48D-39624D8D5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4C97B-5CBC-0511-224A-EEA4627A0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76896-861B-8853-BB51-72DF4825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C5807-FB8D-3B36-9C59-D7DABABF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638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716E1-0A7D-A47E-5C84-CA530315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60FAF8-5937-C6C0-8B7B-54B1AA961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A8BF3-E2CD-D639-CAB3-DC01648FA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3B3DB4-E27F-CB4B-9770-C262C324EFD1}" type="datetimeFigureOut">
              <a:rPr lang="en-TW" smtClean="0"/>
              <a:t>2025/1/25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81C45-468A-DED8-C50E-E4201FFE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3C956-918A-64E0-7A4E-F34CBD81A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B3AF1E-8BAE-E449-8A6B-DF755F83689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4121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9598134" y="4199096"/>
            <a:ext cx="3585469" cy="360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86"/>
              </a:lnSpc>
              <a:spcBef>
                <a:spcPct val="0"/>
              </a:spcBef>
            </a:pPr>
            <a:r>
              <a:rPr lang="en-US" sz="2133" spc="-31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Your skin, my priority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0" y="4151163"/>
            <a:ext cx="7856738" cy="13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3734" dirty="0" err="1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芳療助力歲月痕跡</a:t>
            </a:r>
            <a:r>
              <a:rPr lang="en-US" sz="3734" dirty="0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：</a:t>
            </a:r>
          </a:p>
          <a:p>
            <a:pPr>
              <a:lnSpc>
                <a:spcPts val="5600"/>
              </a:lnSpc>
            </a:pPr>
            <a:r>
              <a:rPr lang="en-US" sz="3734" dirty="0" err="1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高齡黑斑個案的肌膚修復與心靈調養</a:t>
            </a:r>
            <a:endParaRPr lang="en-US" sz="3734" dirty="0">
              <a:solidFill>
                <a:srgbClr val="29261D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435369" y="438150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5613831"/>
            <a:ext cx="785673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b="1">
                <a:solidFill>
                  <a:srgbClr val="29261D"/>
                </a:solidFill>
                <a:latin typeface="Noto Sans T Chinese Bold"/>
                <a:ea typeface="Noto Sans T Chinese Bold"/>
                <a:cs typeface="Noto Sans T Chinese Bold"/>
                <a:sym typeface="Noto Sans T Chinese Bold"/>
              </a:rPr>
              <a:t>芳療師 韋舜文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3041"/>
              </p:ext>
            </p:extLst>
          </p:nvPr>
        </p:nvGraphicFramePr>
        <p:xfrm>
          <a:off x="751514" y="1719239"/>
          <a:ext cx="7446976" cy="4241722"/>
        </p:xfrm>
        <a:graphic>
          <a:graphicData uri="http://schemas.openxmlformats.org/drawingml/2006/table">
            <a:tbl>
              <a:tblPr/>
              <a:tblGrid>
                <a:gridCol w="2800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6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6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乳液配方名稱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/ml </a:t>
                      </a: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或滴數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選用理由</a:t>
                      </a:r>
                      <a:endParaRPr lang="en-US" sz="1700" kern="120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9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芝麻油8ml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含omega-6、omega-9，抗氧化、適合老化脆弱的皮膚，且油質穩定，可處理免疫、代謝問題。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4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金縷梅純露</a:t>
                      </a: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 42ml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抗老化抗氧化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岩蘭草2滴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促進循環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永久花2滴</a:t>
                      </a:r>
                      <a:endParaRPr lang="en-US" sz="1700" kern="120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細胞再生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防光敏檸檬3D</a:t>
                      </a:r>
                      <a:endParaRPr lang="en-US" sz="1700" kern="120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700" kern="12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美白、增加皮膚保水度</a:t>
                      </a:r>
                      <a:endParaRPr lang="en-US" sz="1700" kern="1200" dirty="0">
                        <a:solidFill>
                          <a:srgbClr val="000000"/>
                        </a:solidFill>
                        <a:latin typeface="Marcellus"/>
                      </a:endParaRPr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85801" y="1437396"/>
            <a:ext cx="967152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>
              <a:lnSpc>
                <a:spcPts val="2240"/>
              </a:lnSpc>
              <a:buFont typeface="Arial"/>
              <a:buChar char="•"/>
            </a:pPr>
            <a:r>
              <a:rPr lang="en-US" sz="1867" spc="-28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早晚洗完一次臉後，塗抹乳液於兩頰黑斑</a:t>
            </a:r>
          </a:p>
        </p:txBody>
      </p:sp>
      <p:sp>
        <p:nvSpPr>
          <p:cNvPr id="4" name="Freeform 4"/>
          <p:cNvSpPr/>
          <p:nvPr/>
        </p:nvSpPr>
        <p:spPr>
          <a:xfrm>
            <a:off x="8404048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5" name="TextBox 5"/>
          <p:cNvSpPr txBox="1"/>
          <p:nvPr/>
        </p:nvSpPr>
        <p:spPr>
          <a:xfrm>
            <a:off x="685800" y="323850"/>
            <a:ext cx="54102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配方二效用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40" y="5814947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75001" y="640330"/>
            <a:ext cx="1826556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2024/11/03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88097"/>
              </p:ext>
            </p:extLst>
          </p:nvPr>
        </p:nvGraphicFramePr>
        <p:xfrm>
          <a:off x="751514" y="1719239"/>
          <a:ext cx="7446977" cy="4084133"/>
        </p:xfrm>
        <a:graphic>
          <a:graphicData uri="http://schemas.openxmlformats.org/drawingml/2006/table">
            <a:tbl>
              <a:tblPr/>
              <a:tblGrid>
                <a:gridCol w="278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乳液配方名稱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/ml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或滴數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選用理由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芝麻油8ml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含omega-6、omega-9，抗氧化、適合老化脆弱的皮膚，且油質穩定，可處理免疫、代謝問題。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金縷梅純露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 42ml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抗老化抗氧化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6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岩蘭草2滴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促進循環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永久花3滴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細胞再生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25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玫瑰天竺葵2滴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安撫神經系統、促進皮膚再生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85801" y="1437396"/>
            <a:ext cx="967152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>
              <a:lnSpc>
                <a:spcPts val="2240"/>
              </a:lnSpc>
              <a:buFont typeface="Arial"/>
              <a:buChar char="•"/>
            </a:pPr>
            <a:r>
              <a:rPr lang="en-US" sz="1867" spc="-28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早晚洗完一次臉後，搭配保濕乳液先後敷，再塗抹此乳液於兩頰黑斑</a:t>
            </a:r>
          </a:p>
        </p:txBody>
      </p:sp>
      <p:sp>
        <p:nvSpPr>
          <p:cNvPr id="4" name="Freeform 4"/>
          <p:cNvSpPr/>
          <p:nvPr/>
        </p:nvSpPr>
        <p:spPr>
          <a:xfrm>
            <a:off x="8404048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5" name="TextBox 5"/>
          <p:cNvSpPr txBox="1"/>
          <p:nvPr/>
        </p:nvSpPr>
        <p:spPr>
          <a:xfrm>
            <a:off x="685800" y="323850"/>
            <a:ext cx="54102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配方三效用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80337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75001" y="640330"/>
            <a:ext cx="1722599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2024/11/24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4172"/>
              </p:ext>
            </p:extLst>
          </p:nvPr>
        </p:nvGraphicFramePr>
        <p:xfrm>
          <a:off x="751514" y="1719240"/>
          <a:ext cx="7446976" cy="4121151"/>
        </p:xfrm>
        <a:graphic>
          <a:graphicData uri="http://schemas.openxmlformats.org/drawingml/2006/table">
            <a:tbl>
              <a:tblPr/>
              <a:tblGrid>
                <a:gridCol w="2714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559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乳液配方名稱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/ml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或滴數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選用理由</a:t>
                      </a:r>
                      <a:endParaRPr lang="en-US" sz="70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11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黃金荷荷巴油10ml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增強保濕功能，油質穩定，抗氧化。</a:t>
                      </a:r>
                      <a:endParaRPr lang="en-US" sz="70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11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金縷梅純露 40ml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抗老化抗氧化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11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岩蘭草2滴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促進循環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59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永久花3滴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細胞再生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599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玫瑰天竺葵2滴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安撫神經系統、促進皮膚再生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85801" y="1437396"/>
            <a:ext cx="967152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>
              <a:lnSpc>
                <a:spcPts val="2240"/>
              </a:lnSpc>
              <a:buFont typeface="Arial"/>
              <a:buChar char="•"/>
            </a:pPr>
            <a:r>
              <a:rPr lang="en-US" sz="1867" spc="-28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早晚洗完一次臉後，厚敷保濕乳液後，塗抹水狀乳液於兩頰黑斑</a:t>
            </a:r>
          </a:p>
        </p:txBody>
      </p:sp>
      <p:sp>
        <p:nvSpPr>
          <p:cNvPr id="4" name="Freeform 4"/>
          <p:cNvSpPr/>
          <p:nvPr/>
        </p:nvSpPr>
        <p:spPr>
          <a:xfrm>
            <a:off x="8404048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5" name="TextBox 5"/>
          <p:cNvSpPr txBox="1"/>
          <p:nvPr/>
        </p:nvSpPr>
        <p:spPr>
          <a:xfrm>
            <a:off x="685800" y="323850"/>
            <a:ext cx="54102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配方四效用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580337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75001" y="640330"/>
            <a:ext cx="1620999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2024/11/24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93363" y="1027256"/>
            <a:ext cx="2398637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1"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3" name="Freeform 3"/>
          <p:cNvSpPr/>
          <p:nvPr/>
        </p:nvSpPr>
        <p:spPr>
          <a:xfrm>
            <a:off x="7010400" y="1027256"/>
            <a:ext cx="2782963" cy="5486400"/>
          </a:xfrm>
          <a:custGeom>
            <a:avLst/>
            <a:gdLst/>
            <a:ahLst/>
            <a:cxnLst/>
            <a:rect l="l" t="t" r="r" b="b"/>
            <a:pathLst>
              <a:path w="6172200" h="82296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4" name="Freeform 4"/>
          <p:cNvSpPr/>
          <p:nvPr/>
        </p:nvSpPr>
        <p:spPr>
          <a:xfrm>
            <a:off x="4455448" y="1033606"/>
            <a:ext cx="2897925" cy="5486400"/>
          </a:xfrm>
          <a:custGeom>
            <a:avLst/>
            <a:gdLst/>
            <a:ahLst/>
            <a:cxnLst/>
            <a:rect l="l" t="t" r="r" b="b"/>
            <a:pathLst>
              <a:path w="6172200" h="82296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5" name="Freeform 5"/>
          <p:cNvSpPr/>
          <p:nvPr/>
        </p:nvSpPr>
        <p:spPr>
          <a:xfrm>
            <a:off x="2398637" y="1027256"/>
            <a:ext cx="2401963" cy="5486400"/>
          </a:xfrm>
          <a:custGeom>
            <a:avLst/>
            <a:gdLst/>
            <a:ahLst/>
            <a:cxnLst/>
            <a:rect l="l" t="t" r="r" b="b"/>
            <a:pathLst>
              <a:path w="6172200" h="82296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6" name="Freeform 6"/>
          <p:cNvSpPr/>
          <p:nvPr/>
        </p:nvSpPr>
        <p:spPr>
          <a:xfrm>
            <a:off x="0" y="1027256"/>
            <a:ext cx="2592815" cy="5486400"/>
          </a:xfrm>
          <a:custGeom>
            <a:avLst/>
            <a:gdLst/>
            <a:ahLst/>
            <a:cxnLst/>
            <a:rect l="l" t="t" r="r" b="b"/>
            <a:pathLst>
              <a:path w="6172200" h="8229600">
                <a:moveTo>
                  <a:pt x="0" y="0"/>
                </a:moveTo>
                <a:lnTo>
                  <a:pt x="6172200" y="0"/>
                </a:lnTo>
                <a:lnTo>
                  <a:pt x="61722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grpSp>
        <p:nvGrpSpPr>
          <p:cNvPr id="7" name="Group 7"/>
          <p:cNvGrpSpPr/>
          <p:nvPr/>
        </p:nvGrpSpPr>
        <p:grpSpPr>
          <a:xfrm>
            <a:off x="863992" y="3610905"/>
            <a:ext cx="807774" cy="923284"/>
            <a:chOff x="0" y="0"/>
            <a:chExt cx="812800" cy="9290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929029"/>
            </a:xfrm>
            <a:custGeom>
              <a:avLst/>
              <a:gdLst/>
              <a:ahLst/>
              <a:cxnLst/>
              <a:rect l="l" t="t" r="r" b="b"/>
              <a:pathLst>
                <a:path w="812800" h="929029">
                  <a:moveTo>
                    <a:pt x="406400" y="0"/>
                  </a:moveTo>
                  <a:cubicBezTo>
                    <a:pt x="181951" y="0"/>
                    <a:pt x="0" y="207970"/>
                    <a:pt x="0" y="464514"/>
                  </a:cubicBezTo>
                  <a:cubicBezTo>
                    <a:pt x="0" y="721058"/>
                    <a:pt x="181951" y="929029"/>
                    <a:pt x="406400" y="929029"/>
                  </a:cubicBezTo>
                  <a:cubicBezTo>
                    <a:pt x="630849" y="929029"/>
                    <a:pt x="812800" y="721058"/>
                    <a:pt x="812800" y="464514"/>
                  </a:cubicBezTo>
                  <a:cubicBezTo>
                    <a:pt x="812800" y="2079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FF3131"/>
              </a:solidFill>
              <a:prstDash val="solid"/>
              <a:miter/>
            </a:ln>
          </p:spPr>
          <p:txBody>
            <a:bodyPr/>
            <a:lstStyle/>
            <a:p>
              <a:endParaRPr lang="en-TW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-8154"/>
              <a:ext cx="660400" cy="85008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53"/>
                </a:lnSpc>
              </a:pPr>
              <a:endParaRPr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5163" y="241051"/>
            <a:ext cx="8539519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個案回饋有顯著改善！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580337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01200" y="470112"/>
            <a:ext cx="2590800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2024/9/20-11/24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62634" y="5226811"/>
            <a:ext cx="8365133" cy="585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b="1">
                <a:solidFill>
                  <a:srgbClr val="E6E3DE"/>
                </a:solidFill>
                <a:latin typeface="Noto Sans T Chinese Bold"/>
                <a:ea typeface="Noto Sans T Chinese Bold"/>
                <a:cs typeface="Noto Sans T Chinese Bold"/>
                <a:sym typeface="Noto Sans T Chinese Bold"/>
              </a:rPr>
              <a:t>個案回饋對於紅圈處感到有顯著淡化改善！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096000" y="609267"/>
            <a:ext cx="4488319" cy="76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4400" b="1" dirty="0" err="1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個案回饋</a:t>
            </a:r>
            <a:endParaRPr lang="en-US" sz="4400" b="1" dirty="0">
              <a:solidFill>
                <a:srgbClr val="29261D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07681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4" name="TextBox 4"/>
          <p:cNvSpPr txBox="1"/>
          <p:nvPr/>
        </p:nvSpPr>
        <p:spPr>
          <a:xfrm>
            <a:off x="6096000" y="1379221"/>
            <a:ext cx="5668823" cy="51020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600" spc="-27" dirty="0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這段時間使用芳療師調製的乳液、水乳液，我的皮膚確實有了一些改變，特別一次比一次保濕效果更好了。每次使用時，那種細緻滑順的觸感和淡雅的香氣，讓整個護膚過程變得很享受，甚至成為我每天紓壓的一部分，自己很喜歡加入了玫瑰天竺葵的味道，非常淡雅。我很感謝芳療師的用心，尤其是能針對我的需求設計出這樣貼心的產品，讓我的肌膚有了明顯的改善，這對我來說是一個很大的鼓勵，也是第一次體驗芳療的效果，開始明白跟仿間護膚產品有相對天然、直接的效果。 在使用的過程中，我也有持續回饋想法，包括保濕度不足的情況，臉上有時會出現一點緊繃感。此外，關於黑斑的淡化，雖然現在看起來有些變化，但效果還是比較緩慢。我理解肌膚修復需要時間，精油也有安全性的考量，但期待能有機會在配方中加入一些針對性更強的成分，讓黑斑改善得更明顯一點。 總體來說，我對這款乳液還是非常滿意的，也非常感激芳療師的專業和細心。如果未來能根據這些建議稍作調整，我相信效果會更加完美。期待下一次使用能看到更大的進步，謝謝！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1899" y="477307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 dirty="0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62528" y="821157"/>
            <a:ext cx="3879213" cy="78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4800" b="1" dirty="0" err="1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芳療師心得</a:t>
            </a:r>
            <a:endParaRPr lang="en-US" sz="4800" b="1" dirty="0">
              <a:solidFill>
                <a:srgbClr val="29261D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62528" y="1801027"/>
            <a:ext cx="5023164" cy="4213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 spc="-23" dirty="0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這次為個案設計並調製配方的過程，對我的芳療學習提供了許多啟發，芳療不僅是針對皮膚表層的改善，更是對身心平衡的關注。透過個案描述的使用感受，我了解到香氣的選擇和質地的設計，對於提升護膚體驗和情緒放鬆有著重要作用，這點在未來的配方設計中會更加注意。 在這次服務中，我也看到了一些自己需要改進的地方。雖然配方在保濕和舒緩方面達到了預期效果，但對於黑斑的改善速度，個案有更高的期待，這提醒我在調配針對性產品時，應更深入研究不同成分的有效濃度和搭配。此外，與個案的溝通也需要更細緻，應該更清楚地解釋產品效果的循序漸進性，幫助他們建立合理的期待。 為了讓自己變得更好，我計畫更多的從芳香分子學角度切入，強化配方設計、不同產品使用搭配與步驟設計。同時，我也希望提升與個案溝通的能力，更多地了解他們的需求與期待，提供更個性化的建議。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6433" y="70234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 dirty="0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15</a:t>
            </a:r>
          </a:p>
        </p:txBody>
      </p:sp>
      <p:sp>
        <p:nvSpPr>
          <p:cNvPr id="5" name="Freeform 5"/>
          <p:cNvSpPr/>
          <p:nvPr/>
        </p:nvSpPr>
        <p:spPr>
          <a:xfrm>
            <a:off x="1841521" y="821157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463379"/>
            <a:ext cx="6561338" cy="1669111"/>
            <a:chOff x="0" y="-9525"/>
            <a:chExt cx="13122675" cy="333822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3122675" cy="1641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0"/>
                </a:lnSpc>
              </a:pPr>
              <a:r>
                <a:rPr lang="en-US" sz="5334">
                  <a:latin typeface="Marcellus"/>
                  <a:ea typeface="Marcellus"/>
                  <a:cs typeface="Marcellus"/>
                  <a:sym typeface="Marcellus"/>
                </a:rPr>
                <a:t>個案介紹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32580"/>
              <a:ext cx="7170937" cy="796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99"/>
                </a:lnSpc>
              </a:pPr>
              <a:r>
                <a:rPr lang="en-US" sz="2666" spc="-39">
                  <a:latin typeface="Marcellus"/>
                  <a:ea typeface="Marcellus"/>
                  <a:cs typeface="Marcellus"/>
                  <a:sym typeface="Marcellus"/>
                </a:rPr>
                <a:t>Case Introduction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85800" y="438150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 dirty="0">
                <a:latin typeface="Overpass Light"/>
                <a:ea typeface="Overpass Light"/>
                <a:cs typeface="Overpass Light"/>
                <a:sym typeface="Overpass Light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1786" y="891387"/>
            <a:ext cx="3989534" cy="4114532"/>
          </a:xfrm>
          <a:custGeom>
            <a:avLst/>
            <a:gdLst/>
            <a:ahLst/>
            <a:cxnLst/>
            <a:rect l="l" t="t" r="r" b="b"/>
            <a:pathLst>
              <a:path w="5984301" h="6171798">
                <a:moveTo>
                  <a:pt x="0" y="0"/>
                </a:moveTo>
                <a:lnTo>
                  <a:pt x="5984301" y="0"/>
                </a:lnTo>
                <a:lnTo>
                  <a:pt x="5984301" y="6171799"/>
                </a:lnTo>
                <a:lnTo>
                  <a:pt x="0" y="61717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3" name="TextBox 3"/>
          <p:cNvSpPr txBox="1"/>
          <p:nvPr/>
        </p:nvSpPr>
        <p:spPr>
          <a:xfrm>
            <a:off x="7073120" y="834237"/>
            <a:ext cx="4221335" cy="420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0"/>
              </a:lnSpc>
            </a:pPr>
            <a:r>
              <a:rPr lang="en-US" sz="2007" spc="-30">
                <a:latin typeface="Marcellus"/>
                <a:ea typeface="Marcellus"/>
                <a:cs typeface="Marcellus"/>
                <a:sym typeface="Marcellus"/>
              </a:rPr>
              <a:t>1950年生，職業家管，現今74歲，屬超熟齡、乾性肌膚，平日外出少，每次外出都會做好防曬。</a:t>
            </a:r>
          </a:p>
          <a:p>
            <a:pPr>
              <a:lnSpc>
                <a:spcPts val="3010"/>
              </a:lnSpc>
            </a:pPr>
            <a:endParaRPr lang="en-US" sz="2007" spc="-30">
              <a:latin typeface="Marcellus"/>
              <a:ea typeface="Marcellus"/>
              <a:cs typeface="Marcellus"/>
              <a:sym typeface="Marcellus"/>
            </a:endParaRPr>
          </a:p>
          <a:p>
            <a:pPr>
              <a:lnSpc>
                <a:spcPts val="3010"/>
              </a:lnSpc>
            </a:pPr>
            <a:r>
              <a:rPr lang="en-US" sz="2007" spc="-30">
                <a:latin typeface="Marcellus"/>
                <a:ea typeface="Marcellus"/>
                <a:cs typeface="Marcellus"/>
                <a:sym typeface="Marcellus"/>
              </a:rPr>
              <a:t>飲食方面不愛吃肉、不喝酒、不喝咖啡、偶爾喝茶，自己煮，所以口味偏清淡。</a:t>
            </a:r>
          </a:p>
          <a:p>
            <a:pPr>
              <a:lnSpc>
                <a:spcPts val="3010"/>
              </a:lnSpc>
            </a:pPr>
            <a:endParaRPr lang="en-US" sz="2007" spc="-30">
              <a:latin typeface="Marcellus"/>
              <a:ea typeface="Marcellus"/>
              <a:cs typeface="Marcellus"/>
              <a:sym typeface="Marcellus"/>
            </a:endParaRPr>
          </a:p>
          <a:p>
            <a:pPr>
              <a:lnSpc>
                <a:spcPts val="3010"/>
              </a:lnSpc>
            </a:pPr>
            <a:r>
              <a:rPr lang="en-US" sz="2007" spc="-30">
                <a:latin typeface="Marcellus"/>
                <a:ea typeface="Marcellus"/>
                <a:cs typeface="Marcellus"/>
                <a:sym typeface="Marcellus"/>
              </a:rPr>
              <a:t>有消化不良、骨質疏鬆、焦慮失眠問題，而最想解決的問題是兩頰惱人的黑斑。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5312349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 dirty="0">
                <a:latin typeface="Overpass Light"/>
                <a:ea typeface="Overpass Light"/>
                <a:cs typeface="Overpass Light"/>
                <a:sym typeface="Overpass Light"/>
              </a:rPr>
              <a:t>03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643737"/>
            <a:ext cx="810683" cy="4744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7"/>
              </a:lnSpc>
              <a:spcBef>
                <a:spcPct val="0"/>
              </a:spcBef>
            </a:pPr>
            <a:r>
              <a:rPr lang="en-US" sz="5334" dirty="0" err="1">
                <a:latin typeface="Overpass Light"/>
                <a:ea typeface="Overpass Light"/>
                <a:cs typeface="Overpass Light"/>
                <a:sym typeface="Overpass Light"/>
              </a:rPr>
              <a:t>超熟齡婦女</a:t>
            </a:r>
            <a:endParaRPr lang="en-US" sz="5334" dirty="0"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5369" y="438150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647075" y="2869018"/>
            <a:ext cx="9055992" cy="3092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86"/>
              </a:lnSpc>
            </a:pPr>
            <a:r>
              <a:rPr lang="en-US" sz="1918" spc="-29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黑斑是老化肌膚的常見表徵，特別是在紫外線長期累積、荷爾蒙變化及生活壓力</a:t>
            </a:r>
          </a:p>
          <a:p>
            <a:pPr>
              <a:lnSpc>
                <a:spcPts val="2686"/>
              </a:lnSpc>
            </a:pPr>
            <a:r>
              <a:rPr lang="en-US" sz="1918" spc="-29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的影響下，高齡人群的肌膚修復能力下降，導致色素沉著及膚色不均更加明顯。</a:t>
            </a:r>
          </a:p>
          <a:p>
            <a:pPr>
              <a:lnSpc>
                <a:spcPts val="2686"/>
              </a:lnSpc>
            </a:pPr>
            <a:endParaRPr lang="en-US" sz="1918" spc="-29">
              <a:solidFill>
                <a:srgbClr val="29261D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>
              <a:lnSpc>
                <a:spcPts val="2686"/>
              </a:lnSpc>
              <a:spcBef>
                <a:spcPct val="0"/>
              </a:spcBef>
            </a:pPr>
            <a:r>
              <a:rPr lang="en-US" sz="1918" spc="-29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肝斑(又稱為「黃褐斑」、黑斑、chloasma/ melasma)是台灣中年婦女常見的色素性皮膚疾病，與肝臟功能並無關聯，而是因為顏色像煮熟的豬肝，故有此名。肝斑(黃褐斑)常於年紀漸長後產生，也常於懷孕生產後逐漸發生，所以又叫做 「孕斑」。肝斑(黃褐斑)的完整致病機轉目前尚未完全瞭解，但已知與日曬、體質、內分泌有關，女性荷爾蒙與紫外線、情緒壓力與焦慮、某些藥物(如phenytoin)、不當使用保養品或化妝品等，皆可能誘發肝斑的形成(Br J Dermatol. 2014;171(3):588-94.)。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1" y="864801"/>
            <a:ext cx="675052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sz="5866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Hyperpigmentation</a:t>
            </a:r>
          </a:p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黑色素沈澱/黑斑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359597" y="4534392"/>
            <a:ext cx="2628900" cy="64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28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 passion turned into a successful side hustle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5369" y="438150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1" y="852101"/>
            <a:ext cx="675052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5334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Hyperpigmentation</a:t>
            </a:r>
          </a:p>
          <a:p>
            <a:pPr>
              <a:lnSpc>
                <a:spcPts val="5867"/>
              </a:lnSpc>
            </a:pPr>
            <a:r>
              <a:rPr lang="en-US" sz="5334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黑色素沈澱/黑斑 成因</a:t>
            </a:r>
          </a:p>
        </p:txBody>
      </p:sp>
      <p:sp>
        <p:nvSpPr>
          <p:cNvPr id="4" name="TextBox 4"/>
          <p:cNvSpPr txBox="1"/>
          <p:nvPr/>
        </p:nvSpPr>
        <p:spPr>
          <a:xfrm rot="-5400000">
            <a:off x="-359597" y="4534392"/>
            <a:ext cx="2628900" cy="64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28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 passion turned into a successful side hustle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52763" y="2869016"/>
            <a:ext cx="2165919" cy="2460086"/>
            <a:chOff x="0" y="-85725"/>
            <a:chExt cx="4331839" cy="4920171"/>
          </a:xfrm>
        </p:grpSpPr>
        <p:sp>
          <p:nvSpPr>
            <p:cNvPr id="6" name="TextBox 6"/>
            <p:cNvSpPr txBox="1"/>
            <p:nvPr/>
          </p:nvSpPr>
          <p:spPr>
            <a:xfrm>
              <a:off x="0" y="1102399"/>
              <a:ext cx="4331839" cy="3732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是形成黑斑的最大原因。照射到紫外線中的UVA與UVB，肌膚表皮的基底層中的黑色素細胞就會受到刺激，製造出麥拉寧色素(melanin)，膚色因而變黑。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4331839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紫外線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47367" y="2869016"/>
            <a:ext cx="2165919" cy="3806608"/>
            <a:chOff x="0" y="-85725"/>
            <a:chExt cx="4331839" cy="7613216"/>
          </a:xfrm>
        </p:grpSpPr>
        <p:sp>
          <p:nvSpPr>
            <p:cNvPr id="9" name="TextBox 9"/>
            <p:cNvSpPr txBox="1"/>
            <p:nvPr/>
          </p:nvSpPr>
          <p:spPr>
            <a:xfrm>
              <a:off x="0" y="1102399"/>
              <a:ext cx="4331839" cy="6425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生理期前兩星期的『黃體期』最易長黑斑。黃體素和下令製造麥拉寧色素的賀爾蒙，是接受來自腦部同一部分的指令而分泌的。因此，麥拉寧色素也多半會在此時產生連動。如果不想長黑斑，黃體期就要避免照射太陽。此外，因為避孕藥是以人工的方式製造黃體素，因此吃避孕藥也一樣容易長黑斑。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4331839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女性賀爾蒙的影響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41973" y="2869016"/>
            <a:ext cx="2165919" cy="3537304"/>
            <a:chOff x="0" y="-85725"/>
            <a:chExt cx="4331839" cy="707460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02399"/>
              <a:ext cx="4331839" cy="5886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壓力阻礙新陳代謝，導致內分泌失調，血液循環也會惡化。長期的壓力和睡眠不足、暴飲暴食都會使皮脂分泌失控，肌膚比平常油膩，反而容易粗糙，痘子就跑出來，發炎後的色素沈澱便形成黑斑。壓力也會影響賀爾蒙的分泌而長出黑斑，或使斑色變深。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4331839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壓力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5369" y="438150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5801" y="852101"/>
            <a:ext cx="6750527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67"/>
              </a:lnSpc>
            </a:pPr>
            <a:r>
              <a:rPr lang="en-US" sz="5334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Hyperpigmentation</a:t>
            </a:r>
          </a:p>
          <a:p>
            <a:pPr>
              <a:lnSpc>
                <a:spcPts val="5867"/>
              </a:lnSpc>
            </a:pPr>
            <a:r>
              <a:rPr lang="en-US" sz="5334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黑色素沈澱/黑斑 成因</a:t>
            </a:r>
          </a:p>
        </p:txBody>
      </p:sp>
      <p:sp>
        <p:nvSpPr>
          <p:cNvPr id="4" name="TextBox 4"/>
          <p:cNvSpPr txBox="1"/>
          <p:nvPr/>
        </p:nvSpPr>
        <p:spPr>
          <a:xfrm rot="-5400000">
            <a:off x="-359597" y="4534392"/>
            <a:ext cx="2628900" cy="64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13"/>
              </a:lnSpc>
              <a:spcBef>
                <a:spcPct val="0"/>
              </a:spcBef>
            </a:pPr>
            <a:r>
              <a:rPr lang="en-US" sz="1867" spc="-28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 passion turned into a successful side hustle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836028" y="3083684"/>
            <a:ext cx="2165919" cy="3305047"/>
            <a:chOff x="0" y="-85725"/>
            <a:chExt cx="4331839" cy="6610095"/>
          </a:xfrm>
        </p:grpSpPr>
        <p:sp>
          <p:nvSpPr>
            <p:cNvPr id="6" name="TextBox 6"/>
            <p:cNvSpPr txBox="1"/>
            <p:nvPr/>
          </p:nvSpPr>
          <p:spPr>
            <a:xfrm>
              <a:off x="0" y="1715103"/>
              <a:ext cx="4331839" cy="4809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有時為了擁有一張漂亮的肌膚，而拼命做的保養和化妝，不知不覺中引起過敏。如果持續使用，會造成色素沈澱，長出黑斑，卻反而成了黑斑的元兇。打粉底時用粉撲用力搓揉，長期下來，這種不當摩擦可能導致黑斑的產生!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4331839" cy="1200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不適當的化妝品，錯誤的化妝法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24283" y="3083684"/>
            <a:ext cx="2165919" cy="1921477"/>
            <a:chOff x="0" y="-85725"/>
            <a:chExt cx="4331839" cy="3842953"/>
          </a:xfrm>
        </p:grpSpPr>
        <p:sp>
          <p:nvSpPr>
            <p:cNvPr id="9" name="TextBox 9"/>
            <p:cNvSpPr txBox="1"/>
            <p:nvPr/>
          </p:nvSpPr>
          <p:spPr>
            <a:xfrm>
              <a:off x="0" y="1102399"/>
              <a:ext cx="4331839" cy="2654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不可用洗臉刷或尼龍毛巾過分搓洗，磨砂膏和去角質面膜也不能使用過度，否則會傷害肌膚，使色素沈澱，長出黑斑。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4331839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過分搓洗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25239" y="3083684"/>
            <a:ext cx="2165919" cy="1921477"/>
            <a:chOff x="0" y="-85725"/>
            <a:chExt cx="4331839" cy="3842952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02398"/>
              <a:ext cx="4331839" cy="26548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n-US" sz="1466" spc="-21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大量攝取柑橘水果後，再經紫外線照射，更容易形成斑點。此外，咖啡因也會刺激麥拉寧色素生長，請勿食用過多。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4331839" cy="58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US" sz="1867" spc="-28">
                  <a:solidFill>
                    <a:srgbClr val="29261D"/>
                  </a:solidFill>
                  <a:latin typeface="Overpass Light"/>
                  <a:ea typeface="Overpass Light"/>
                  <a:cs typeface="Overpass Light"/>
                  <a:sym typeface="Overpass Light"/>
                </a:rPr>
                <a:t>飲食不當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42950"/>
            <a:ext cx="450061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 dirty="0" err="1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芳療措施</a:t>
            </a:r>
            <a:endParaRPr lang="en-US" sz="5867" dirty="0">
              <a:solidFill>
                <a:srgbClr val="29261D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3" name="TextBox 3"/>
          <p:cNvSpPr txBox="1"/>
          <p:nvPr/>
        </p:nvSpPr>
        <p:spPr>
          <a:xfrm rot="5400000">
            <a:off x="9643562" y="1981600"/>
            <a:ext cx="3193430" cy="60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US" sz="1867" spc="-28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Gently removes dirt, dead skin cells, and make-up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35369" y="511757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07</a:t>
            </a:r>
          </a:p>
        </p:txBody>
      </p:sp>
      <p:sp>
        <p:nvSpPr>
          <p:cNvPr id="5" name="Freeform 5"/>
          <p:cNvSpPr/>
          <p:nvPr/>
        </p:nvSpPr>
        <p:spPr>
          <a:xfrm>
            <a:off x="6096000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6000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3" name="TextBox 3"/>
          <p:cNvSpPr txBox="1"/>
          <p:nvPr/>
        </p:nvSpPr>
        <p:spPr>
          <a:xfrm>
            <a:off x="685800" y="742950"/>
            <a:ext cx="450061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使用前</a:t>
            </a:r>
          </a:p>
        </p:txBody>
      </p:sp>
      <p:sp>
        <p:nvSpPr>
          <p:cNvPr id="4" name="TextBox 4"/>
          <p:cNvSpPr txBox="1"/>
          <p:nvPr/>
        </p:nvSpPr>
        <p:spPr>
          <a:xfrm rot="5400000">
            <a:off x="9643562" y="1981600"/>
            <a:ext cx="3193430" cy="601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US" sz="1867" spc="-28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Gently removes dirt, dead skin cells, and make-up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35369" y="5117572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67"/>
              </a:lnSpc>
              <a:spcBef>
                <a:spcPct val="0"/>
              </a:spcBef>
            </a:pPr>
            <a:r>
              <a:rPr lang="en-US" sz="5334" u="sng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08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36105" y="1002280"/>
            <a:ext cx="1686695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(2024/9/20)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59036"/>
              </p:ext>
            </p:extLst>
          </p:nvPr>
        </p:nvGraphicFramePr>
        <p:xfrm>
          <a:off x="786206" y="2306823"/>
          <a:ext cx="6844540" cy="3557791"/>
        </p:xfrm>
        <a:graphic>
          <a:graphicData uri="http://schemas.openxmlformats.org/drawingml/2006/table">
            <a:tbl>
              <a:tblPr/>
              <a:tblGrid>
                <a:gridCol w="2796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8628"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乳液配方名稱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/ml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或滴數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選用理由</a:t>
                      </a:r>
                      <a:endParaRPr lang="en-US" sz="70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甜杏仁油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 2ml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滋養、保濕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岩蘭草1滴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促進循環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永久花1滴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細胞再生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/>
                        <a:t>真正薰衣草</a:t>
                      </a:r>
                      <a:r>
                        <a:rPr lang="en-US" altLang="zh-TW" sz="1700" dirty="0"/>
                        <a:t>1</a:t>
                      </a:r>
                      <a:r>
                        <a:rPr lang="zh-TW" altLang="en-US" sz="1700" dirty="0"/>
                        <a:t>滴</a:t>
                      </a:r>
                      <a:endParaRPr lang="en-US" sz="1700" dirty="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/>
                        <a:t>助眠</a:t>
                      </a:r>
                      <a:endParaRPr lang="en-US" sz="1700" dirty="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366116"/>
                  </a:ext>
                </a:extLst>
              </a:tr>
              <a:tr h="580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金縷梅純露 8ml</a:t>
                      </a:r>
                      <a:endParaRPr lang="en-US" sz="700"/>
                    </a:p>
                  </a:txBody>
                  <a:tcPr marL="127000" marR="127000" marT="127000" marB="127000" anchor="ctr"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Marcellus"/>
                          <a:ea typeface="Marcellus"/>
                          <a:cs typeface="Marcellus"/>
                          <a:sym typeface="Marcellus"/>
                        </a:rPr>
                        <a:t>抗老化抗氧化</a:t>
                      </a:r>
                      <a:endParaRPr lang="en-US" sz="700" dirty="0"/>
                    </a:p>
                  </a:txBody>
                  <a:tcPr marL="127000" marR="127000" marT="127000" marB="127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A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685801" y="1856496"/>
            <a:ext cx="967152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8202" lvl="1" indent="-154101">
              <a:lnSpc>
                <a:spcPts val="2240"/>
              </a:lnSpc>
              <a:buFont typeface="Arial"/>
              <a:buChar char="•"/>
            </a:pPr>
            <a:r>
              <a:rPr lang="en-US" sz="1867" spc="-28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早晚洗完一次臉後，塗抹乳液於兩頰黑斑</a:t>
            </a:r>
          </a:p>
        </p:txBody>
      </p:sp>
      <p:sp>
        <p:nvSpPr>
          <p:cNvPr id="4" name="Freeform 4"/>
          <p:cNvSpPr/>
          <p:nvPr/>
        </p:nvSpPr>
        <p:spPr>
          <a:xfrm>
            <a:off x="8404048" y="685800"/>
            <a:ext cx="3787953" cy="5486400"/>
          </a:xfrm>
          <a:custGeom>
            <a:avLst/>
            <a:gdLst/>
            <a:ahLst/>
            <a:cxnLst/>
            <a:rect l="l" t="t" r="r" b="b"/>
            <a:pathLst>
              <a:path w="5681929" h="8229600">
                <a:moveTo>
                  <a:pt x="0" y="0"/>
                </a:moveTo>
                <a:lnTo>
                  <a:pt x="5681929" y="0"/>
                </a:lnTo>
                <a:lnTo>
                  <a:pt x="568192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TW" sz="1200"/>
          </a:p>
        </p:txBody>
      </p:sp>
      <p:sp>
        <p:nvSpPr>
          <p:cNvPr id="5" name="TextBox 5"/>
          <p:cNvSpPr txBox="1"/>
          <p:nvPr/>
        </p:nvSpPr>
        <p:spPr>
          <a:xfrm>
            <a:off x="685800" y="742950"/>
            <a:ext cx="5410200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4"/>
              </a:lnSpc>
            </a:pPr>
            <a:r>
              <a:rPr lang="en-US" sz="5867">
                <a:solidFill>
                  <a:srgbClr val="29261D"/>
                </a:solidFill>
                <a:latin typeface="Marcellus"/>
                <a:ea typeface="Marcellus"/>
                <a:cs typeface="Marcellus"/>
                <a:sym typeface="Marcellus"/>
              </a:rPr>
              <a:t>配方一效用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0384" y="5808813"/>
            <a:ext cx="1070831" cy="901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7"/>
              </a:lnSpc>
              <a:spcBef>
                <a:spcPct val="0"/>
              </a:spcBef>
            </a:pPr>
            <a:r>
              <a:rPr lang="en-US" sz="5334" u="sng" dirty="0">
                <a:solidFill>
                  <a:srgbClr val="29261D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09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75001" y="1059430"/>
            <a:ext cx="1824199" cy="384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29261D"/>
                </a:solidFill>
                <a:latin typeface="Noto Sans T Chinese"/>
                <a:ea typeface="Noto Sans T Chinese"/>
                <a:cs typeface="Noto Sans T Chinese"/>
                <a:sym typeface="Noto Sans T Chinese"/>
              </a:rPr>
              <a:t>2024/10/24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605</Words>
  <Application>Microsoft Macintosh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Noto Sans T Chinese</vt:lpstr>
      <vt:lpstr>Noto Sans T Chinese Bold</vt:lpstr>
      <vt:lpstr>Aptos</vt:lpstr>
      <vt:lpstr>Aptos Display</vt:lpstr>
      <vt:lpstr>Arial</vt:lpstr>
      <vt:lpstr>Marcellus</vt:lpstr>
      <vt:lpstr>Overpass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Lexie Wei</dc:creator>
  <cp:lastModifiedBy>Lexie Wei</cp:lastModifiedBy>
  <cp:revision>1</cp:revision>
  <dcterms:created xsi:type="dcterms:W3CDTF">2025-01-25T08:42:59Z</dcterms:created>
  <dcterms:modified xsi:type="dcterms:W3CDTF">2025-01-25T09:00:30Z</dcterms:modified>
</cp:coreProperties>
</file>