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4630400" cy="8229600"/>
  <p:notesSz cx="8229600" cy="14630400"/>
  <p:embeddedFontLst>
    <p:embeddedFont>
      <p:font typeface="Bitter Medium" panose="02020500000000000000" charset="0"/>
      <p:regular r:id="rId15"/>
    </p:embeddedFont>
    <p:embeddedFont>
      <p:font typeface="微軟正黑體" panose="020B0604030504040204" pitchFamily="34" charset="-120"/>
      <p:regular r:id="rId16"/>
      <p:bold r:id="rId17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3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大鳥 杜" userId="ff1d3344284aafb7" providerId="LiveId" clId="{18D36A39-EEC8-4795-9FF4-BC54C01F0734}"/>
    <pc:docChg chg="delSld">
      <pc:chgData name="大鳥 杜" userId="ff1d3344284aafb7" providerId="LiveId" clId="{18D36A39-EEC8-4795-9FF4-BC54C01F0734}" dt="2025-02-18T03:41:13.034" v="0" actId="2696"/>
      <pc:docMkLst>
        <pc:docMk/>
      </pc:docMkLst>
      <pc:sldChg chg="del">
        <pc:chgData name="大鳥 杜" userId="ff1d3344284aafb7" providerId="LiveId" clId="{18D36A39-EEC8-4795-9FF4-BC54C01F0734}" dt="2025-02-18T03:41:13.034" v="0" actId="2696"/>
        <pc:sldMkLst>
          <pc:docMk/>
          <pc:sldMk cId="0" sldId="26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732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936" y="-49767"/>
            <a:ext cx="5813464" cy="872019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56693" y="30390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800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香氣發表會</a:t>
            </a:r>
            <a:endParaRPr lang="en-US" sz="8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56693" y="4291876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00"/>
              </a:lnSpc>
            </a:pPr>
            <a:r>
              <a:rPr lang="en-US" sz="2200" b="1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Bold" pitchFamily="34" charset="-120"/>
              </a:rPr>
              <a:t>高階視訊課程2024期</a:t>
            </a:r>
          </a:p>
        </p:txBody>
      </p:sp>
      <p:sp>
        <p:nvSpPr>
          <p:cNvPr id="5" name="Shape 2"/>
          <p:cNvSpPr/>
          <p:nvPr/>
        </p:nvSpPr>
        <p:spPr>
          <a:xfrm>
            <a:off x="793790" y="476678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1156693" y="4715946"/>
            <a:ext cx="202096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zh-TW" altLang="en-US" sz="2200" b="1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 Bold" pitchFamily="34" charset="-120"/>
              </a:rPr>
              <a:t>芳療師：杜佳芸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597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芳療配方三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00870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15ml / 濃度3%              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2626757"/>
            <a:ext cx="7556421" cy="4642961"/>
          </a:xfrm>
          <a:prstGeom prst="roundRect">
            <a:avLst>
              <a:gd name="adj" fmla="val 20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263437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7" name="Text 4"/>
          <p:cNvSpPr/>
          <p:nvPr/>
        </p:nvSpPr>
        <p:spPr>
          <a:xfrm>
            <a:off x="1028462" y="277808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名稱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46396" y="277808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劑量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22733" y="277808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功效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01410" y="3284696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1" name="Text 8"/>
          <p:cNvSpPr/>
          <p:nvPr/>
        </p:nvSpPr>
        <p:spPr>
          <a:xfrm>
            <a:off x="1028462" y="342840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甜杏仁油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546396" y="342840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10ml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22733" y="342840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深層滋潤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01410" y="3935016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5" name="Text 12"/>
          <p:cNvSpPr/>
          <p:nvPr/>
        </p:nvSpPr>
        <p:spPr>
          <a:xfrm>
            <a:off x="1028462" y="4078724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荷荷芭油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46396" y="4078724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5ml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722733" y="4078724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親膚性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01410" y="4585335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9" name="Text 16"/>
          <p:cNvSpPr/>
          <p:nvPr/>
        </p:nvSpPr>
        <p:spPr>
          <a:xfrm>
            <a:off x="1028462" y="4729043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純正薰衣草精油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546396" y="4729043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722733" y="4729043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抗發炎、止癢、幫助放鬆，避免壓力影響皮脂分泌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801410" y="559855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23" name="Text 20"/>
          <p:cNvSpPr/>
          <p:nvPr/>
        </p:nvSpPr>
        <p:spPr>
          <a:xfrm>
            <a:off x="1028462" y="574226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德國洋甘菊精油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3546396" y="574226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722733" y="574226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抗發炎，能緩解紅癢與過敏反應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801410" y="6248876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27" name="Text 24"/>
          <p:cNvSpPr/>
          <p:nvPr/>
        </p:nvSpPr>
        <p:spPr>
          <a:xfrm>
            <a:off x="1028462" y="639258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廣藿香精油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3546396" y="639258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3d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4722733" y="6392585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促進皮膚修復與屏障強化的作用、平衡皮脂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9B4A257-6583-C213-236F-06314F56C0F8}"/>
              </a:ext>
            </a:extLst>
          </p:cNvPr>
          <p:cNvCxnSpPr/>
          <p:nvPr/>
        </p:nvCxnSpPr>
        <p:spPr>
          <a:xfrm>
            <a:off x="3305175" y="2626757"/>
            <a:ext cx="0" cy="4635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78CA9094-8B2C-89A0-C39C-267E838D149C}"/>
              </a:ext>
            </a:extLst>
          </p:cNvPr>
          <p:cNvCxnSpPr/>
          <p:nvPr/>
        </p:nvCxnSpPr>
        <p:spPr>
          <a:xfrm>
            <a:off x="4448175" y="2634377"/>
            <a:ext cx="0" cy="46353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138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1258" y="600908"/>
            <a:ext cx="5463183" cy="6829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50"/>
              </a:lnSpc>
              <a:buNone/>
            </a:pPr>
            <a:r>
              <a:rPr lang="en-US" sz="4300" kern="0" spc="-129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個案追蹤 </a:t>
            </a:r>
            <a:endParaRPr lang="en-US" sz="4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51258" y="1611630"/>
            <a:ext cx="7614285" cy="6018848"/>
          </a:xfrm>
          <a:prstGeom prst="roundRect">
            <a:avLst>
              <a:gd name="adj" fmla="val 152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6258878" y="1619250"/>
            <a:ext cx="7599045" cy="626983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6" name="Text 3"/>
          <p:cNvSpPr/>
          <p:nvPr/>
        </p:nvSpPr>
        <p:spPr>
          <a:xfrm>
            <a:off x="6477476" y="1757958"/>
            <a:ext cx="166866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追蹤報告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8590717" y="1757958"/>
            <a:ext cx="5048726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說明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6258878" y="2246233"/>
            <a:ext cx="7599045" cy="2025253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9" name="Text 6"/>
          <p:cNvSpPr/>
          <p:nvPr/>
        </p:nvSpPr>
        <p:spPr>
          <a:xfrm>
            <a:off x="6477476" y="2384941"/>
            <a:ext cx="166866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追蹤一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8590717" y="2384941"/>
            <a:ext cx="5048726" cy="1747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個案回饋開瓶時的味道還可以接受，沒有什麼喜惡感。每晚睡前塗一次，塗抹後會覺的皮膚上附著一層油。搔癢感從10分降到7分，泛紅的部分從7分降到3分。還是看得出皮膚乾乾的，脫皮起屑情形從10分降到8分。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Shape 8"/>
          <p:cNvSpPr/>
          <p:nvPr/>
        </p:nvSpPr>
        <p:spPr>
          <a:xfrm>
            <a:off x="6258878" y="4271486"/>
            <a:ext cx="7599045" cy="2025253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2" name="Text 9"/>
          <p:cNvSpPr/>
          <p:nvPr/>
        </p:nvSpPr>
        <p:spPr>
          <a:xfrm>
            <a:off x="6477476" y="4410194"/>
            <a:ext cx="166866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追蹤二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590717" y="4410194"/>
            <a:ext cx="5048726" cy="1747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將使用時間改到洗澡後，身體半乾時塗抹，皮膚很快就吸收了，也不覺得油膩不舒服，而且沒有以前的緊繃感。搔癢感從7分降到5分，泛紅的部分已幾乎沒有，除非去抓癢才會泛紅。還是看得出皮膚乾乾的，脫皮起屑情形從8分降到6分。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6258878" y="6296739"/>
            <a:ext cx="7599045" cy="1326118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5" name="Text 12"/>
          <p:cNvSpPr/>
          <p:nvPr/>
        </p:nvSpPr>
        <p:spPr>
          <a:xfrm>
            <a:off x="6477476" y="6435447"/>
            <a:ext cx="1668661" cy="3495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追蹤三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8590717" y="6435447"/>
            <a:ext cx="5048726" cy="10487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kern="0" spc="-34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最近時常會忘記擦油，洗完澡後即使沒擦油，也不會像之前一樣泛紅、發癢，只是皮膚仍然乾乾的，有白屑。</a:t>
            </a:r>
            <a:endParaRPr lang="en-US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8" name="直線接點 17">
            <a:extLst>
              <a:ext uri="{FF2B5EF4-FFF2-40B4-BE49-F238E27FC236}">
                <a16:creationId xmlns:a16="http://schemas.microsoft.com/office/drawing/2014/main" id="{4F6F3418-BA17-2BEE-74DB-CEDBE247F122}"/>
              </a:ext>
            </a:extLst>
          </p:cNvPr>
          <p:cNvCxnSpPr/>
          <p:nvPr/>
        </p:nvCxnSpPr>
        <p:spPr>
          <a:xfrm>
            <a:off x="8146137" y="1611630"/>
            <a:ext cx="0" cy="60188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416171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個案回饋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5437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個案心得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60186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專屬療程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793790" y="64608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意外收穫：皮膚狀況整體改善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599521" y="5437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芳療師建議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599521" y="601860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多喝水，保持身體水分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599521" y="6460807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養成定期皮膚保養習慣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41524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6600" b="1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目錄</a:t>
            </a:r>
            <a:endParaRPr lang="en-US" sz="6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0" name="群組 9">
            <a:extLst>
              <a:ext uri="{FF2B5EF4-FFF2-40B4-BE49-F238E27FC236}">
                <a16:creationId xmlns:a16="http://schemas.microsoft.com/office/drawing/2014/main" id="{B3C5CA3A-F849-3EFC-9F43-36977BB88535}"/>
              </a:ext>
            </a:extLst>
          </p:cNvPr>
          <p:cNvGrpSpPr/>
          <p:nvPr/>
        </p:nvGrpSpPr>
        <p:grpSpPr>
          <a:xfrm>
            <a:off x="6727865" y="2858218"/>
            <a:ext cx="8004096" cy="3848100"/>
            <a:chOff x="6280190" y="3676650"/>
            <a:chExt cx="8004096" cy="3848100"/>
          </a:xfrm>
        </p:grpSpPr>
        <p:sp>
          <p:nvSpPr>
            <p:cNvPr id="9" name="矩形: 圓角 8">
              <a:extLst>
                <a:ext uri="{FF2B5EF4-FFF2-40B4-BE49-F238E27FC236}">
                  <a16:creationId xmlns:a16="http://schemas.microsoft.com/office/drawing/2014/main" id="{309B30EF-6F2E-18BF-BA37-0418666F32A5}"/>
                </a:ext>
              </a:extLst>
            </p:cNvPr>
            <p:cNvSpPr/>
            <p:nvPr/>
          </p:nvSpPr>
          <p:spPr>
            <a:xfrm>
              <a:off x="6280190" y="3676650"/>
              <a:ext cx="4095750" cy="3848100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Text 1"/>
            <p:cNvSpPr/>
            <p:nvPr/>
          </p:nvSpPr>
          <p:spPr>
            <a:xfrm>
              <a:off x="6727865" y="4419365"/>
              <a:ext cx="75564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>
                <a:lnSpc>
                  <a:spcPts val="2850"/>
                </a:lnSpc>
                <a:buSzPct val="100000"/>
                <a:buFont typeface="+mj-lt"/>
                <a:buAutoNum type="arabicPeriod"/>
              </a:pPr>
              <a:r>
                <a:rPr lang="en-US" sz="2400" kern="0" spc="-36" dirty="0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個案簡介</a:t>
              </a:r>
              <a:endParaRPr 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" name="Text 2"/>
            <p:cNvSpPr/>
            <p:nvPr/>
          </p:nvSpPr>
          <p:spPr>
            <a:xfrm>
              <a:off x="6727863" y="4933713"/>
              <a:ext cx="75564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2850"/>
                </a:lnSpc>
                <a:buSzPct val="100000"/>
              </a:pPr>
              <a:r>
                <a:rPr lang="en-US" altLang="zh-TW" sz="2400" kern="0" spc="-36" dirty="0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2.</a:t>
              </a:r>
              <a:r>
                <a:rPr lang="zh-TW" altLang="en-US" sz="2400" kern="0" spc="-36" dirty="0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 </a:t>
              </a:r>
              <a:r>
                <a:rPr lang="en-US" sz="2400" kern="0" spc="-36" dirty="0" err="1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文獻查證</a:t>
              </a:r>
              <a:endParaRPr lang="en-US" sz="24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endParaRPr>
            </a:p>
          </p:txBody>
        </p:sp>
        <p:sp>
          <p:nvSpPr>
            <p:cNvPr id="6" name="Text 3"/>
            <p:cNvSpPr/>
            <p:nvPr/>
          </p:nvSpPr>
          <p:spPr>
            <a:xfrm>
              <a:off x="6727864" y="5494973"/>
              <a:ext cx="75564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>
                <a:lnSpc>
                  <a:spcPts val="2850"/>
                </a:lnSpc>
                <a:buSzPct val="100000"/>
                <a:buFont typeface="+mj-lt"/>
                <a:buAutoNum type="arabicPeriod" startAt="3"/>
              </a:pPr>
              <a:r>
                <a:rPr lang="en-US" sz="2400" kern="0" spc="-36" dirty="0" err="1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芳療配方</a:t>
              </a:r>
              <a:endParaRPr lang="en-US" sz="24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endParaRPr>
            </a:p>
          </p:txBody>
        </p:sp>
        <p:sp>
          <p:nvSpPr>
            <p:cNvPr id="7" name="Text 4"/>
            <p:cNvSpPr/>
            <p:nvPr/>
          </p:nvSpPr>
          <p:spPr>
            <a:xfrm>
              <a:off x="6727865" y="6056233"/>
              <a:ext cx="75564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>
                <a:lnSpc>
                  <a:spcPts val="2850"/>
                </a:lnSpc>
                <a:buSzPct val="100000"/>
                <a:buFont typeface="+mj-lt"/>
                <a:buAutoNum type="arabicPeriod" startAt="4"/>
              </a:pPr>
              <a:r>
                <a:rPr lang="en-US" sz="2400" kern="0" spc="-36" dirty="0" err="1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個案追蹤</a:t>
              </a:r>
              <a:endParaRPr lang="en-US" sz="24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endParaRPr>
            </a:p>
          </p:txBody>
        </p:sp>
        <p:sp>
          <p:nvSpPr>
            <p:cNvPr id="8" name="Text 5"/>
            <p:cNvSpPr/>
            <p:nvPr/>
          </p:nvSpPr>
          <p:spPr>
            <a:xfrm>
              <a:off x="6727865" y="6624277"/>
              <a:ext cx="7556421" cy="362903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342900" indent="-342900">
                <a:lnSpc>
                  <a:spcPts val="2850"/>
                </a:lnSpc>
                <a:buSzPct val="100000"/>
                <a:buFont typeface="+mj-lt"/>
                <a:buAutoNum type="arabicPeriod" startAt="5"/>
              </a:pPr>
              <a:r>
                <a:rPr lang="en-US" sz="2400" kern="0" spc="-36" dirty="0" err="1">
                  <a:solidFill>
                    <a:srgbClr val="2B2E3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Open Sans" pitchFamily="34" charset="-120"/>
                </a:rPr>
                <a:t>個案回饋</a:t>
              </a:r>
              <a:endParaRPr lang="en-US" sz="24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25426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個案簡介</a:t>
            </a:r>
            <a:endParaRPr 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266357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469856" y="2768113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7109818" y="28234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kern="0" spc="-67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基本資料</a:t>
            </a:r>
            <a:endParaRPr lang="en-US" sz="32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Text 4"/>
          <p:cNvSpPr/>
          <p:nvPr/>
        </p:nvSpPr>
        <p:spPr>
          <a:xfrm>
            <a:off x="7017306" y="3332559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40歲男性/天蠍座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017305" y="390923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800" kern="0" spc="-36" dirty="0" err="1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科技業研發工程師</a:t>
            </a:r>
            <a:endParaRPr lang="en-US" sz="2800" kern="0" spc="-36" dirty="0">
              <a:solidFill>
                <a:srgbClr val="2B2E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grpSp>
        <p:nvGrpSpPr>
          <p:cNvPr id="17" name="群組 16">
            <a:extLst>
              <a:ext uri="{FF2B5EF4-FFF2-40B4-BE49-F238E27FC236}">
                <a16:creationId xmlns:a16="http://schemas.microsoft.com/office/drawing/2014/main" id="{4C2109F1-B247-C30D-FF28-25A495637BC2}"/>
              </a:ext>
            </a:extLst>
          </p:cNvPr>
          <p:cNvGrpSpPr/>
          <p:nvPr/>
        </p:nvGrpSpPr>
        <p:grpSpPr>
          <a:xfrm>
            <a:off x="10426958" y="2663577"/>
            <a:ext cx="510302" cy="510302"/>
            <a:chOff x="10171867" y="3423047"/>
            <a:chExt cx="510302" cy="510302"/>
          </a:xfrm>
        </p:grpSpPr>
        <p:sp>
          <p:nvSpPr>
            <p:cNvPr id="9" name="Shape 6"/>
            <p:cNvSpPr/>
            <p:nvPr/>
          </p:nvSpPr>
          <p:spPr>
            <a:xfrm>
              <a:off x="10171867" y="3423047"/>
              <a:ext cx="510302" cy="510302"/>
            </a:xfrm>
            <a:prstGeom prst="roundRect">
              <a:avLst>
                <a:gd name="adj" fmla="val 18669"/>
              </a:avLst>
            </a:prstGeom>
            <a:solidFill>
              <a:srgbClr val="FCE2CF"/>
            </a:solidFill>
            <a:ln w="7620">
              <a:solidFill>
                <a:srgbClr val="E2C8B5"/>
              </a:solidFill>
              <a:prstDash val="solid"/>
            </a:ln>
          </p:spPr>
        </p:sp>
        <p:sp>
          <p:nvSpPr>
            <p:cNvPr id="10" name="Text 7"/>
            <p:cNvSpPr/>
            <p:nvPr/>
          </p:nvSpPr>
          <p:spPr>
            <a:xfrm>
              <a:off x="10338554" y="3508058"/>
              <a:ext cx="176927" cy="34028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0" indent="0" algn="ctr">
                <a:lnSpc>
                  <a:spcPts val="2650"/>
                </a:lnSpc>
                <a:buNone/>
              </a:pPr>
              <a:r>
                <a:rPr lang="en-US" sz="2650" kern="0" spc="-80" dirty="0">
                  <a:solidFill>
                    <a:srgbClr val="2B2E3C"/>
                  </a:solidFill>
                  <a:latin typeface="Bitter Medium" pitchFamily="34" charset="0"/>
                  <a:ea typeface="Bitter Medium" pitchFamily="34" charset="-122"/>
                  <a:cs typeface="Bitter Medium" pitchFamily="34" charset="-120"/>
                </a:rPr>
                <a:t>2</a:t>
              </a:r>
              <a:endParaRPr lang="en-US" sz="2650" dirty="0"/>
            </a:p>
          </p:txBody>
        </p:sp>
      </p:grpSp>
      <p:sp>
        <p:nvSpPr>
          <p:cNvPr id="11" name="Text 8"/>
          <p:cNvSpPr/>
          <p:nvPr/>
        </p:nvSpPr>
        <p:spPr>
          <a:xfrm>
            <a:off x="11103947" y="27813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en-US" sz="3200" kern="0" spc="-67" dirty="0" err="1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生活習慣</a:t>
            </a:r>
            <a:endParaRPr lang="en-US" sz="3200" kern="0" spc="-67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11103947" y="3332558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850"/>
              </a:lnSpc>
              <a:buNone/>
            </a:pPr>
            <a:r>
              <a:rPr lang="en-US" sz="2800" kern="0" spc="-36" dirty="0" err="1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水分攝取和運動量</a:t>
            </a:r>
            <a:endParaRPr lang="en-US" sz="2800" kern="0" spc="-36" dirty="0">
              <a:solidFill>
                <a:srgbClr val="2B2E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  <a:p>
            <a:pPr indent="0">
              <a:lnSpc>
                <a:spcPts val="2850"/>
              </a:lnSpc>
              <a:buNone/>
            </a:pPr>
            <a:r>
              <a:rPr lang="en-US" sz="2800" kern="0" spc="-36" dirty="0" err="1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皆不足</a:t>
            </a:r>
            <a:endParaRPr lang="en-US" sz="2800" kern="0" spc="-36" dirty="0">
              <a:solidFill>
                <a:srgbClr val="2B2E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6280190" y="52573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43067" y="5342334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7017306" y="54132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>
              <a:lnSpc>
                <a:spcPts val="2750"/>
              </a:lnSpc>
              <a:buNone/>
            </a:pPr>
            <a:r>
              <a:rPr lang="en-US" sz="3200" kern="0" spc="-67" dirty="0" err="1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症狀</a:t>
            </a:r>
            <a:endParaRPr lang="en-US" sz="3200" kern="0" spc="-67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7017305" y="6036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2800" kern="0" spc="-36" dirty="0" err="1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洗澡後背部、雙腳發紅、發癢</a:t>
            </a:r>
            <a:r>
              <a:rPr lang="en-US" sz="280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，</a:t>
            </a:r>
          </a:p>
          <a:p>
            <a:pPr>
              <a:lnSpc>
                <a:spcPts val="2850"/>
              </a:lnSpc>
            </a:pPr>
            <a:r>
              <a:rPr lang="en-US" sz="2800" kern="0" spc="-36" dirty="0" err="1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越抓越癢，且有皮屑</a:t>
            </a:r>
            <a:endParaRPr lang="en-US" sz="2800" kern="0" spc="-36" dirty="0">
              <a:solidFill>
                <a:srgbClr val="2B2E3C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Open Sans" pitchFamily="34" charset="-12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圓角 2">
            <a:extLst>
              <a:ext uri="{FF2B5EF4-FFF2-40B4-BE49-F238E27FC236}">
                <a16:creationId xmlns:a16="http://schemas.microsoft.com/office/drawing/2014/main" id="{178A4F2F-F2AD-66D1-7C74-686D83041303}"/>
              </a:ext>
            </a:extLst>
          </p:cNvPr>
          <p:cNvSpPr/>
          <p:nvPr/>
        </p:nvSpPr>
        <p:spPr>
          <a:xfrm>
            <a:off x="2271252" y="3175819"/>
            <a:ext cx="9517625" cy="196645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ext 0"/>
          <p:cNvSpPr/>
          <p:nvPr/>
        </p:nvSpPr>
        <p:spPr>
          <a:xfrm>
            <a:off x="4194769" y="356825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720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文獻查證</a:t>
            </a:r>
            <a:endParaRPr lang="en-US" sz="7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冬季搔癢症的特徵</a:t>
            </a:r>
            <a:endParaRPr 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2801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5146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原因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5146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氣溫下降導致皮膚血管收縮，汗腺及皮脂腺分泌減少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101718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063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症狀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04063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皮膚粗糙、乾燥、脫屑、龜裂，紅疹伴有癢感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2801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5146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好發部位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5146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四肢伸側，尤其小腿前面和腰部鬆緊帶束縛處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451390" y="19884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540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治療方式</a:t>
            </a:r>
            <a:endParaRPr 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390" y="3037403"/>
            <a:ext cx="680442" cy="6804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51390" y="3944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潤膚劑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3104" y="3037403"/>
            <a:ext cx="680442" cy="680442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7693104" y="3944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外用類固醇藥膏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4938" y="3037403"/>
            <a:ext cx="680442" cy="680442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0934938" y="39446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口服抗組織胺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390" y="4979432"/>
            <a:ext cx="680442" cy="680442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4451390" y="58866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口服類固醇</a:t>
            </a:r>
            <a:endParaRPr 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361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照護措施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6605111" y="1685092"/>
            <a:ext cx="30480" cy="5908238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5" name="Shape 2"/>
          <p:cNvSpPr/>
          <p:nvPr/>
        </p:nvSpPr>
        <p:spPr>
          <a:xfrm>
            <a:off x="6845022" y="218015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6365200" y="19402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554867" y="2025253"/>
            <a:ext cx="130969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1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7867888" y="191190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補充油脂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867888" y="2402324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沐浴後五分鐘內塗抹乳液、嬰兒油或凡士林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845022" y="3713917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1" name="Shape 8"/>
          <p:cNvSpPr/>
          <p:nvPr/>
        </p:nvSpPr>
        <p:spPr>
          <a:xfrm>
            <a:off x="6365200" y="347400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531888" y="3559016"/>
            <a:ext cx="176927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2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7867888" y="34456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避免搔抓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867888" y="3936087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防止皮膚表層破損加劇，引起更嚴重的發炎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845022" y="5247680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6" name="Shape 13"/>
          <p:cNvSpPr/>
          <p:nvPr/>
        </p:nvSpPr>
        <p:spPr>
          <a:xfrm>
            <a:off x="636520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528078" y="5092779"/>
            <a:ext cx="184428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3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7867888" y="49794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適度清潔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867888" y="5469850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不宜泡澡或過度清潔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6845022" y="6781443"/>
            <a:ext cx="793790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21" name="Shape 18"/>
          <p:cNvSpPr/>
          <p:nvPr/>
        </p:nvSpPr>
        <p:spPr>
          <a:xfrm>
            <a:off x="6365200" y="65415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6524744" y="6626543"/>
            <a:ext cx="191214" cy="34028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4</a:t>
            </a:r>
            <a:endParaRPr lang="en-US" sz="26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7867888" y="65131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選擇衣物</a:t>
            </a:r>
            <a:endParaRPr 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7867888" y="7003613"/>
            <a:ext cx="596872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穿著棉質衣物，避免使用毛料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2849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芳療配方一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33386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15ml / 濃度3%              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2951917"/>
            <a:ext cx="7556421" cy="3992642"/>
          </a:xfrm>
          <a:prstGeom prst="roundRect">
            <a:avLst>
              <a:gd name="adj" fmla="val 2386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295953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7" name="Text 4"/>
          <p:cNvSpPr/>
          <p:nvPr/>
        </p:nvSpPr>
        <p:spPr>
          <a:xfrm>
            <a:off x="1028462" y="310324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名稱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46396" y="310324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劑量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22733" y="310324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功效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01410" y="3609856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1" name="Text 8"/>
          <p:cNvSpPr/>
          <p:nvPr/>
        </p:nvSpPr>
        <p:spPr>
          <a:xfrm>
            <a:off x="1028462" y="3753564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甜杏仁油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546396" y="3753564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15ml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22733" y="3753564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深層滋潤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01410" y="4260175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5" name="Text 12"/>
          <p:cNvSpPr/>
          <p:nvPr/>
        </p:nvSpPr>
        <p:spPr>
          <a:xfrm>
            <a:off x="1028462" y="4403884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純正薰衣草精油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46396" y="4403884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722733" y="4403884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抗發炎、止癢、幫助放鬆，避免壓力影響皮脂分泌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01410" y="5273397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9" name="Text 16"/>
          <p:cNvSpPr/>
          <p:nvPr/>
        </p:nvSpPr>
        <p:spPr>
          <a:xfrm>
            <a:off x="1028462" y="5417106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德國洋甘菊精油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546396" y="5417106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722733" y="5417106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抗發炎，能緩解紅癢與過敏反應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801410" y="5923717"/>
            <a:ext cx="7541181" cy="1013222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23" name="Text 20"/>
          <p:cNvSpPr/>
          <p:nvPr/>
        </p:nvSpPr>
        <p:spPr>
          <a:xfrm>
            <a:off x="1028462" y="606742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乳香精油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3546396" y="606742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3d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722733" y="6067425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促進皮膚修護，能幫助乾燥肌膚恢復屏障功能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27" name="直線接點 26">
            <a:extLst>
              <a:ext uri="{FF2B5EF4-FFF2-40B4-BE49-F238E27FC236}">
                <a16:creationId xmlns:a16="http://schemas.microsoft.com/office/drawing/2014/main" id="{9F612602-6736-5616-EF77-18DA51633652}"/>
              </a:ext>
            </a:extLst>
          </p:cNvPr>
          <p:cNvCxnSpPr/>
          <p:nvPr/>
        </p:nvCxnSpPr>
        <p:spPr>
          <a:xfrm>
            <a:off x="3371850" y="2959537"/>
            <a:ext cx="0" cy="3985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接點 27">
            <a:extLst>
              <a:ext uri="{FF2B5EF4-FFF2-40B4-BE49-F238E27FC236}">
                <a16:creationId xmlns:a16="http://schemas.microsoft.com/office/drawing/2014/main" id="{9AB27E6A-7EF1-3465-5AC9-81B52712AE6F}"/>
              </a:ext>
            </a:extLst>
          </p:cNvPr>
          <p:cNvCxnSpPr/>
          <p:nvPr/>
        </p:nvCxnSpPr>
        <p:spPr>
          <a:xfrm>
            <a:off x="4410075" y="2951917"/>
            <a:ext cx="0" cy="3985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597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kern="0" spc="-134" dirty="0">
                <a:solidFill>
                  <a:srgbClr val="2C3F4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Bitter Medium" pitchFamily="34" charset="-120"/>
              </a:rPr>
              <a:t>芳療配方二</a:t>
            </a:r>
            <a:endParaRPr lang="en-US" sz="44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200870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15ml / 濃度3%              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793790" y="2626757"/>
            <a:ext cx="7556421" cy="4642961"/>
          </a:xfrm>
          <a:prstGeom prst="roundRect">
            <a:avLst>
              <a:gd name="adj" fmla="val 205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801410" y="263437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7" name="Text 4"/>
          <p:cNvSpPr/>
          <p:nvPr/>
        </p:nvSpPr>
        <p:spPr>
          <a:xfrm>
            <a:off x="1028462" y="277808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名稱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546396" y="277808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劑量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Text 6"/>
          <p:cNvSpPr/>
          <p:nvPr/>
        </p:nvSpPr>
        <p:spPr>
          <a:xfrm>
            <a:off x="4722733" y="277808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功效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801410" y="3284696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1" name="Text 8"/>
          <p:cNvSpPr/>
          <p:nvPr/>
        </p:nvSpPr>
        <p:spPr>
          <a:xfrm>
            <a:off x="1028462" y="342840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甜杏仁油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3546396" y="342840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10ml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4722733" y="342840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深層滋潤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801410" y="3935016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5" name="Text 12"/>
          <p:cNvSpPr/>
          <p:nvPr/>
        </p:nvSpPr>
        <p:spPr>
          <a:xfrm>
            <a:off x="1028462" y="4078724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荷荷芭油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3546396" y="4078724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5ml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14"/>
          <p:cNvSpPr/>
          <p:nvPr/>
        </p:nvSpPr>
        <p:spPr>
          <a:xfrm>
            <a:off x="4722733" y="4078724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親膚性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801410" y="4585335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19" name="Text 16"/>
          <p:cNvSpPr/>
          <p:nvPr/>
        </p:nvSpPr>
        <p:spPr>
          <a:xfrm>
            <a:off x="1028462" y="4729043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純正薰衣草精油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3546396" y="4729043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4d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4722733" y="4729043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抗發炎、止癢、幫助放鬆，避免壓力影響皮脂分泌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801410" y="5598557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23" name="Text 20"/>
          <p:cNvSpPr/>
          <p:nvPr/>
        </p:nvSpPr>
        <p:spPr>
          <a:xfrm>
            <a:off x="1028462" y="574226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德國洋甘菊精油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Text 21"/>
          <p:cNvSpPr/>
          <p:nvPr/>
        </p:nvSpPr>
        <p:spPr>
          <a:xfrm>
            <a:off x="3546396" y="574226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2d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722733" y="5742265"/>
            <a:ext cx="33930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抗發炎，能緩解紅癢與過敏反應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Shape 23"/>
          <p:cNvSpPr/>
          <p:nvPr/>
        </p:nvSpPr>
        <p:spPr>
          <a:xfrm>
            <a:off x="801410" y="6248876"/>
            <a:ext cx="75411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>
            <a:solidFill>
              <a:schemeClr val="tx1"/>
            </a:solidFill>
          </a:ln>
        </p:spPr>
      </p:sp>
      <p:sp>
        <p:nvSpPr>
          <p:cNvPr id="27" name="Text 24"/>
          <p:cNvSpPr/>
          <p:nvPr/>
        </p:nvSpPr>
        <p:spPr>
          <a:xfrm>
            <a:off x="1028462" y="6392585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沒藥精油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 25"/>
          <p:cNvSpPr/>
          <p:nvPr/>
        </p:nvSpPr>
        <p:spPr>
          <a:xfrm>
            <a:off x="3546396" y="6392585"/>
            <a:ext cx="7150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3d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4722733" y="6392585"/>
            <a:ext cx="33930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B2E3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Open Sans" pitchFamily="34" charset="-120"/>
              </a:rPr>
              <a:t>溫和的抗菌抗炎效果，促進皮膚修復與保濕</a:t>
            </a:r>
            <a:endParaRPr lang="en-US" sz="17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C2D409B2-AA5B-27A3-B4C0-0588670A7C7D}"/>
              </a:ext>
            </a:extLst>
          </p:cNvPr>
          <p:cNvCxnSpPr/>
          <p:nvPr/>
        </p:nvCxnSpPr>
        <p:spPr>
          <a:xfrm>
            <a:off x="3371850" y="2641997"/>
            <a:ext cx="0" cy="4627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>
            <a:extLst>
              <a:ext uri="{FF2B5EF4-FFF2-40B4-BE49-F238E27FC236}">
                <a16:creationId xmlns:a16="http://schemas.microsoft.com/office/drawing/2014/main" id="{9B1D8C4E-D807-4BC2-A519-9A02093D407B}"/>
              </a:ext>
            </a:extLst>
          </p:cNvPr>
          <p:cNvCxnSpPr/>
          <p:nvPr/>
        </p:nvCxnSpPr>
        <p:spPr>
          <a:xfrm>
            <a:off x="4438650" y="2634377"/>
            <a:ext cx="0" cy="46277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280</Words>
  <Application>Microsoft Office PowerPoint</Application>
  <PresentationFormat>自訂</PresentationFormat>
  <Paragraphs>133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6" baseType="lpstr">
      <vt:lpstr>Arial</vt:lpstr>
      <vt:lpstr>微軟正黑體</vt:lpstr>
      <vt:lpstr>Bitter Medium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大鳥 杜</cp:lastModifiedBy>
  <cp:revision>2</cp:revision>
  <dcterms:created xsi:type="dcterms:W3CDTF">2025-02-18T02:52:53Z</dcterms:created>
  <dcterms:modified xsi:type="dcterms:W3CDTF">2025-02-18T03:41:14Z</dcterms:modified>
</cp:coreProperties>
</file>