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62" r:id="rId4"/>
    <p:sldId id="258" r:id="rId5"/>
    <p:sldId id="259" r:id="rId6"/>
    <p:sldId id="260" r:id="rId7"/>
    <p:sldId id="264" r:id="rId8"/>
    <p:sldId id="265" r:id="rId9"/>
    <p:sldId id="266" r:id="rId10"/>
    <p:sldId id="261" r:id="rId11"/>
    <p:sldId id="263" r:id="rId12"/>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14" autoAdjust="0"/>
    <p:restoredTop sz="94660"/>
  </p:normalViewPr>
  <p:slideViewPr>
    <p:cSldViewPr snapToGrid="0">
      <p:cViewPr varScale="1">
        <p:scale>
          <a:sx n="66" d="100"/>
          <a:sy n="66" d="100"/>
        </p:scale>
        <p:origin x="668"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C23F9D7-5A84-44AB-9833-B0661FE8F4C9}" type="datetimeFigureOut">
              <a:rPr lang="zh-TW" altLang="en-US" smtClean="0"/>
              <a:t>2025/3/6</a:t>
            </a:fld>
            <a:endParaRPr lang="zh-TW" altLang="en-US"/>
          </a:p>
        </p:txBody>
      </p:sp>
      <p:sp>
        <p:nvSpPr>
          <p:cNvPr id="4" name="投影片影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C6DC67-3F57-4D97-B8BA-57B7397C1296}" type="slidenum">
              <a:rPr lang="zh-TW" altLang="en-US" smtClean="0"/>
              <a:t>‹#›</a:t>
            </a:fld>
            <a:endParaRPr lang="zh-TW" altLang="en-US"/>
          </a:p>
        </p:txBody>
      </p:sp>
    </p:spTree>
    <p:extLst>
      <p:ext uri="{BB962C8B-B14F-4D97-AF65-F5344CB8AC3E}">
        <p14:creationId xmlns:p14="http://schemas.microsoft.com/office/powerpoint/2010/main" val="38344037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C8C6DC67-3F57-4D97-B8BA-57B7397C1296}" type="slidenum">
              <a:rPr lang="zh-TW" altLang="en-US" smtClean="0"/>
              <a:t>11</a:t>
            </a:fld>
            <a:endParaRPr lang="zh-TW" altLang="en-US"/>
          </a:p>
        </p:txBody>
      </p:sp>
    </p:spTree>
    <p:extLst>
      <p:ext uri="{BB962C8B-B14F-4D97-AF65-F5344CB8AC3E}">
        <p14:creationId xmlns:p14="http://schemas.microsoft.com/office/powerpoint/2010/main" val="5302465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64B76A0-C8FE-8DEB-5454-4850FFBE991C}"/>
              </a:ext>
            </a:extLst>
          </p:cNvPr>
          <p:cNvSpPr>
            <a:spLocks noGrp="1"/>
          </p:cNvSpPr>
          <p:nvPr>
            <p:ph type="ctrTitle"/>
          </p:nvPr>
        </p:nvSpPr>
        <p:spPr>
          <a:xfrm>
            <a:off x="1524000" y="1122363"/>
            <a:ext cx="9144000" cy="2387600"/>
          </a:xfrm>
        </p:spPr>
        <p:txBody>
          <a:bodyPr anchor="b"/>
          <a:lstStyle>
            <a:lvl1pPr algn="ctr">
              <a:defRPr sz="6000"/>
            </a:lvl1pPr>
          </a:lstStyle>
          <a:p>
            <a:r>
              <a:rPr lang="zh-TW" altLang="en-US"/>
              <a:t>按一下以編輯母片標題樣式</a:t>
            </a:r>
          </a:p>
        </p:txBody>
      </p:sp>
      <p:sp>
        <p:nvSpPr>
          <p:cNvPr id="3" name="副標題 2">
            <a:extLst>
              <a:ext uri="{FF2B5EF4-FFF2-40B4-BE49-F238E27FC236}">
                <a16:creationId xmlns:a16="http://schemas.microsoft.com/office/drawing/2014/main" id="{3E5726F3-32B6-4B76-65F2-F6BD685A531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按一下以編輯母片子標題樣式</a:t>
            </a:r>
          </a:p>
        </p:txBody>
      </p:sp>
      <p:sp>
        <p:nvSpPr>
          <p:cNvPr id="4" name="日期版面配置區 3">
            <a:extLst>
              <a:ext uri="{FF2B5EF4-FFF2-40B4-BE49-F238E27FC236}">
                <a16:creationId xmlns:a16="http://schemas.microsoft.com/office/drawing/2014/main" id="{BB8F9790-6BFA-DA3D-4CE7-9FC6A15450AE}"/>
              </a:ext>
            </a:extLst>
          </p:cNvPr>
          <p:cNvSpPr>
            <a:spLocks noGrp="1"/>
          </p:cNvSpPr>
          <p:nvPr>
            <p:ph type="dt" sz="half" idx="10"/>
          </p:nvPr>
        </p:nvSpPr>
        <p:spPr/>
        <p:txBody>
          <a:bodyPr/>
          <a:lstStyle/>
          <a:p>
            <a:fld id="{42D1EB28-864A-44EF-8F89-DE6EA526CC9A}" type="datetimeFigureOut">
              <a:rPr lang="zh-TW" altLang="en-US" smtClean="0"/>
              <a:t>2025/3/6</a:t>
            </a:fld>
            <a:endParaRPr lang="zh-TW" altLang="en-US"/>
          </a:p>
        </p:txBody>
      </p:sp>
      <p:sp>
        <p:nvSpPr>
          <p:cNvPr id="5" name="頁尾版面配置區 4">
            <a:extLst>
              <a:ext uri="{FF2B5EF4-FFF2-40B4-BE49-F238E27FC236}">
                <a16:creationId xmlns:a16="http://schemas.microsoft.com/office/drawing/2014/main" id="{D1DDCB03-1C99-B2CE-C55A-7F66B9C66797}"/>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109871AE-B602-E4B8-9346-FB31DD985443}"/>
              </a:ext>
            </a:extLst>
          </p:cNvPr>
          <p:cNvSpPr>
            <a:spLocks noGrp="1"/>
          </p:cNvSpPr>
          <p:nvPr>
            <p:ph type="sldNum" sz="quarter" idx="12"/>
          </p:nvPr>
        </p:nvSpPr>
        <p:spPr/>
        <p:txBody>
          <a:bodyPr/>
          <a:lstStyle/>
          <a:p>
            <a:fld id="{43D45BD9-F6EE-4555-9CF0-559EEEAF5883}" type="slidenum">
              <a:rPr lang="zh-TW" altLang="en-US" smtClean="0"/>
              <a:t>‹#›</a:t>
            </a:fld>
            <a:endParaRPr lang="zh-TW" altLang="en-US"/>
          </a:p>
        </p:txBody>
      </p:sp>
    </p:spTree>
    <p:extLst>
      <p:ext uri="{BB962C8B-B14F-4D97-AF65-F5344CB8AC3E}">
        <p14:creationId xmlns:p14="http://schemas.microsoft.com/office/powerpoint/2010/main" val="42622784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6AECE99-5BB6-242E-F377-437C809E8BDC}"/>
              </a:ext>
            </a:extLst>
          </p:cNvPr>
          <p:cNvSpPr>
            <a:spLocks noGrp="1"/>
          </p:cNvSpPr>
          <p:nvPr>
            <p:ph type="title"/>
          </p:nvPr>
        </p:nvSpPr>
        <p:spPr/>
        <p:txBody>
          <a:bodyPr/>
          <a:lstStyle/>
          <a:p>
            <a:r>
              <a:rPr lang="zh-TW" altLang="en-US"/>
              <a:t>按一下以編輯母片標題樣式</a:t>
            </a:r>
          </a:p>
        </p:txBody>
      </p:sp>
      <p:sp>
        <p:nvSpPr>
          <p:cNvPr id="3" name="直排文字版面配置區 2">
            <a:extLst>
              <a:ext uri="{FF2B5EF4-FFF2-40B4-BE49-F238E27FC236}">
                <a16:creationId xmlns:a16="http://schemas.microsoft.com/office/drawing/2014/main" id="{E4646670-5352-347E-4FA1-BB978B5C7600}"/>
              </a:ext>
            </a:extLst>
          </p:cNvPr>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37E1964D-317D-5BFE-BE21-907AD8EC121C}"/>
              </a:ext>
            </a:extLst>
          </p:cNvPr>
          <p:cNvSpPr>
            <a:spLocks noGrp="1"/>
          </p:cNvSpPr>
          <p:nvPr>
            <p:ph type="dt" sz="half" idx="10"/>
          </p:nvPr>
        </p:nvSpPr>
        <p:spPr/>
        <p:txBody>
          <a:bodyPr/>
          <a:lstStyle/>
          <a:p>
            <a:fld id="{42D1EB28-864A-44EF-8F89-DE6EA526CC9A}" type="datetimeFigureOut">
              <a:rPr lang="zh-TW" altLang="en-US" smtClean="0"/>
              <a:t>2025/3/6</a:t>
            </a:fld>
            <a:endParaRPr lang="zh-TW" altLang="en-US"/>
          </a:p>
        </p:txBody>
      </p:sp>
      <p:sp>
        <p:nvSpPr>
          <p:cNvPr id="5" name="頁尾版面配置區 4">
            <a:extLst>
              <a:ext uri="{FF2B5EF4-FFF2-40B4-BE49-F238E27FC236}">
                <a16:creationId xmlns:a16="http://schemas.microsoft.com/office/drawing/2014/main" id="{43400E2B-666E-860C-34A0-8636D8AF81BA}"/>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713100F4-8CEB-1832-E490-28C4C3B502A4}"/>
              </a:ext>
            </a:extLst>
          </p:cNvPr>
          <p:cNvSpPr>
            <a:spLocks noGrp="1"/>
          </p:cNvSpPr>
          <p:nvPr>
            <p:ph type="sldNum" sz="quarter" idx="12"/>
          </p:nvPr>
        </p:nvSpPr>
        <p:spPr/>
        <p:txBody>
          <a:bodyPr/>
          <a:lstStyle/>
          <a:p>
            <a:fld id="{43D45BD9-F6EE-4555-9CF0-559EEEAF5883}" type="slidenum">
              <a:rPr lang="zh-TW" altLang="en-US" smtClean="0"/>
              <a:t>‹#›</a:t>
            </a:fld>
            <a:endParaRPr lang="zh-TW" altLang="en-US"/>
          </a:p>
        </p:txBody>
      </p:sp>
    </p:spTree>
    <p:extLst>
      <p:ext uri="{BB962C8B-B14F-4D97-AF65-F5344CB8AC3E}">
        <p14:creationId xmlns:p14="http://schemas.microsoft.com/office/powerpoint/2010/main" val="35790704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a:extLst>
              <a:ext uri="{FF2B5EF4-FFF2-40B4-BE49-F238E27FC236}">
                <a16:creationId xmlns:a16="http://schemas.microsoft.com/office/drawing/2014/main" id="{8345E942-073B-D30A-5BE0-8EC677F8163D}"/>
              </a:ext>
            </a:extLst>
          </p:cNvPr>
          <p:cNvSpPr>
            <a:spLocks noGrp="1"/>
          </p:cNvSpPr>
          <p:nvPr>
            <p:ph type="title" orient="vert"/>
          </p:nvPr>
        </p:nvSpPr>
        <p:spPr>
          <a:xfrm>
            <a:off x="8724900" y="365125"/>
            <a:ext cx="2628900" cy="5811838"/>
          </a:xfrm>
        </p:spPr>
        <p:txBody>
          <a:bodyPr vert="eaVert"/>
          <a:lstStyle/>
          <a:p>
            <a:r>
              <a:rPr lang="zh-TW" altLang="en-US"/>
              <a:t>按一下以編輯母片標題樣式</a:t>
            </a:r>
          </a:p>
        </p:txBody>
      </p:sp>
      <p:sp>
        <p:nvSpPr>
          <p:cNvPr id="3" name="直排文字版面配置區 2">
            <a:extLst>
              <a:ext uri="{FF2B5EF4-FFF2-40B4-BE49-F238E27FC236}">
                <a16:creationId xmlns:a16="http://schemas.microsoft.com/office/drawing/2014/main" id="{6CC0A2F0-DDFC-C93D-30C6-D1C5A6F0AD1A}"/>
              </a:ext>
            </a:extLst>
          </p:cNvPr>
          <p:cNvSpPr>
            <a:spLocks noGrp="1"/>
          </p:cNvSpPr>
          <p:nvPr>
            <p:ph type="body" orient="vert" idx="1"/>
          </p:nvPr>
        </p:nvSpPr>
        <p:spPr>
          <a:xfrm>
            <a:off x="838200" y="365125"/>
            <a:ext cx="7734300" cy="5811838"/>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E348376C-D983-056C-A57F-BD62EF84B7B8}"/>
              </a:ext>
            </a:extLst>
          </p:cNvPr>
          <p:cNvSpPr>
            <a:spLocks noGrp="1"/>
          </p:cNvSpPr>
          <p:nvPr>
            <p:ph type="dt" sz="half" idx="10"/>
          </p:nvPr>
        </p:nvSpPr>
        <p:spPr/>
        <p:txBody>
          <a:bodyPr/>
          <a:lstStyle/>
          <a:p>
            <a:fld id="{42D1EB28-864A-44EF-8F89-DE6EA526CC9A}" type="datetimeFigureOut">
              <a:rPr lang="zh-TW" altLang="en-US" smtClean="0"/>
              <a:t>2025/3/6</a:t>
            </a:fld>
            <a:endParaRPr lang="zh-TW" altLang="en-US"/>
          </a:p>
        </p:txBody>
      </p:sp>
      <p:sp>
        <p:nvSpPr>
          <p:cNvPr id="5" name="頁尾版面配置區 4">
            <a:extLst>
              <a:ext uri="{FF2B5EF4-FFF2-40B4-BE49-F238E27FC236}">
                <a16:creationId xmlns:a16="http://schemas.microsoft.com/office/drawing/2014/main" id="{DB69BE88-8EC8-DA54-C121-44D5FC9C0DEB}"/>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6BD506A3-4000-530D-73E9-115878E5096F}"/>
              </a:ext>
            </a:extLst>
          </p:cNvPr>
          <p:cNvSpPr>
            <a:spLocks noGrp="1"/>
          </p:cNvSpPr>
          <p:nvPr>
            <p:ph type="sldNum" sz="quarter" idx="12"/>
          </p:nvPr>
        </p:nvSpPr>
        <p:spPr/>
        <p:txBody>
          <a:bodyPr/>
          <a:lstStyle/>
          <a:p>
            <a:fld id="{43D45BD9-F6EE-4555-9CF0-559EEEAF5883}" type="slidenum">
              <a:rPr lang="zh-TW" altLang="en-US" smtClean="0"/>
              <a:t>‹#›</a:t>
            </a:fld>
            <a:endParaRPr lang="zh-TW" altLang="en-US"/>
          </a:p>
        </p:txBody>
      </p:sp>
    </p:spTree>
    <p:extLst>
      <p:ext uri="{BB962C8B-B14F-4D97-AF65-F5344CB8AC3E}">
        <p14:creationId xmlns:p14="http://schemas.microsoft.com/office/powerpoint/2010/main" val="37306058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7B57F7B-6B18-3F34-6D67-D9FCDA7A1BA0}"/>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45D8E8D6-19BC-079D-7826-D920AF2AB99E}"/>
              </a:ext>
            </a:extLst>
          </p:cNvPr>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04AB620A-80D8-8684-1EC6-476251A06755}"/>
              </a:ext>
            </a:extLst>
          </p:cNvPr>
          <p:cNvSpPr>
            <a:spLocks noGrp="1"/>
          </p:cNvSpPr>
          <p:nvPr>
            <p:ph type="dt" sz="half" idx="10"/>
          </p:nvPr>
        </p:nvSpPr>
        <p:spPr/>
        <p:txBody>
          <a:bodyPr/>
          <a:lstStyle/>
          <a:p>
            <a:fld id="{42D1EB28-864A-44EF-8F89-DE6EA526CC9A}" type="datetimeFigureOut">
              <a:rPr lang="zh-TW" altLang="en-US" smtClean="0"/>
              <a:t>2025/3/6</a:t>
            </a:fld>
            <a:endParaRPr lang="zh-TW" altLang="en-US"/>
          </a:p>
        </p:txBody>
      </p:sp>
      <p:sp>
        <p:nvSpPr>
          <p:cNvPr id="5" name="頁尾版面配置區 4">
            <a:extLst>
              <a:ext uri="{FF2B5EF4-FFF2-40B4-BE49-F238E27FC236}">
                <a16:creationId xmlns:a16="http://schemas.microsoft.com/office/drawing/2014/main" id="{EECF14E7-7D80-75A9-BD0B-0167D499CCA1}"/>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0EB0FFEF-72BA-5CE3-EB15-D93DE39E163D}"/>
              </a:ext>
            </a:extLst>
          </p:cNvPr>
          <p:cNvSpPr>
            <a:spLocks noGrp="1"/>
          </p:cNvSpPr>
          <p:nvPr>
            <p:ph type="sldNum" sz="quarter" idx="12"/>
          </p:nvPr>
        </p:nvSpPr>
        <p:spPr/>
        <p:txBody>
          <a:bodyPr/>
          <a:lstStyle/>
          <a:p>
            <a:fld id="{43D45BD9-F6EE-4555-9CF0-559EEEAF5883}" type="slidenum">
              <a:rPr lang="zh-TW" altLang="en-US" smtClean="0"/>
              <a:t>‹#›</a:t>
            </a:fld>
            <a:endParaRPr lang="zh-TW" altLang="en-US"/>
          </a:p>
        </p:txBody>
      </p:sp>
    </p:spTree>
    <p:extLst>
      <p:ext uri="{BB962C8B-B14F-4D97-AF65-F5344CB8AC3E}">
        <p14:creationId xmlns:p14="http://schemas.microsoft.com/office/powerpoint/2010/main" val="22037339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BB67986-5731-3486-1FD0-66FD67D96948}"/>
              </a:ext>
            </a:extLst>
          </p:cNvPr>
          <p:cNvSpPr>
            <a:spLocks noGrp="1"/>
          </p:cNvSpPr>
          <p:nvPr>
            <p:ph type="title"/>
          </p:nvPr>
        </p:nvSpPr>
        <p:spPr>
          <a:xfrm>
            <a:off x="831850" y="1709738"/>
            <a:ext cx="10515600" cy="2852737"/>
          </a:xfrm>
        </p:spPr>
        <p:txBody>
          <a:bodyPr anchor="b"/>
          <a:lstStyle>
            <a:lvl1pPr>
              <a:defRPr sz="6000"/>
            </a:lvl1pPr>
          </a:lstStyle>
          <a:p>
            <a:r>
              <a:rPr lang="zh-TW" altLang="en-US"/>
              <a:t>按一下以編輯母片標題樣式</a:t>
            </a:r>
          </a:p>
        </p:txBody>
      </p:sp>
      <p:sp>
        <p:nvSpPr>
          <p:cNvPr id="3" name="文字版面配置區 2">
            <a:extLst>
              <a:ext uri="{FF2B5EF4-FFF2-40B4-BE49-F238E27FC236}">
                <a16:creationId xmlns:a16="http://schemas.microsoft.com/office/drawing/2014/main" id="{C3B61B16-7A40-5324-3E42-11A62B462A9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按一下以編輯母片文字樣式</a:t>
            </a:r>
          </a:p>
        </p:txBody>
      </p:sp>
      <p:sp>
        <p:nvSpPr>
          <p:cNvPr id="4" name="日期版面配置區 3">
            <a:extLst>
              <a:ext uri="{FF2B5EF4-FFF2-40B4-BE49-F238E27FC236}">
                <a16:creationId xmlns:a16="http://schemas.microsoft.com/office/drawing/2014/main" id="{ECAF0835-196E-78B8-59C8-C3DA78E02B87}"/>
              </a:ext>
            </a:extLst>
          </p:cNvPr>
          <p:cNvSpPr>
            <a:spLocks noGrp="1"/>
          </p:cNvSpPr>
          <p:nvPr>
            <p:ph type="dt" sz="half" idx="10"/>
          </p:nvPr>
        </p:nvSpPr>
        <p:spPr/>
        <p:txBody>
          <a:bodyPr/>
          <a:lstStyle/>
          <a:p>
            <a:fld id="{42D1EB28-864A-44EF-8F89-DE6EA526CC9A}" type="datetimeFigureOut">
              <a:rPr lang="zh-TW" altLang="en-US" smtClean="0"/>
              <a:t>2025/3/6</a:t>
            </a:fld>
            <a:endParaRPr lang="zh-TW" altLang="en-US"/>
          </a:p>
        </p:txBody>
      </p:sp>
      <p:sp>
        <p:nvSpPr>
          <p:cNvPr id="5" name="頁尾版面配置區 4">
            <a:extLst>
              <a:ext uri="{FF2B5EF4-FFF2-40B4-BE49-F238E27FC236}">
                <a16:creationId xmlns:a16="http://schemas.microsoft.com/office/drawing/2014/main" id="{40EC0C85-B6F6-DEEB-A4DB-3B69CD297909}"/>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53B3AB03-DFA1-F54F-B803-A6759C6F6032}"/>
              </a:ext>
            </a:extLst>
          </p:cNvPr>
          <p:cNvSpPr>
            <a:spLocks noGrp="1"/>
          </p:cNvSpPr>
          <p:nvPr>
            <p:ph type="sldNum" sz="quarter" idx="12"/>
          </p:nvPr>
        </p:nvSpPr>
        <p:spPr/>
        <p:txBody>
          <a:bodyPr/>
          <a:lstStyle/>
          <a:p>
            <a:fld id="{43D45BD9-F6EE-4555-9CF0-559EEEAF5883}" type="slidenum">
              <a:rPr lang="zh-TW" altLang="en-US" smtClean="0"/>
              <a:t>‹#›</a:t>
            </a:fld>
            <a:endParaRPr lang="zh-TW" altLang="en-US"/>
          </a:p>
        </p:txBody>
      </p:sp>
    </p:spTree>
    <p:extLst>
      <p:ext uri="{BB962C8B-B14F-4D97-AF65-F5344CB8AC3E}">
        <p14:creationId xmlns:p14="http://schemas.microsoft.com/office/powerpoint/2010/main" val="10244399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373DF9F-8B49-B622-7C73-B208666E0BB4}"/>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63E44A8C-6A86-88C9-8618-E130447AE848}"/>
              </a:ext>
            </a:extLst>
          </p:cNvPr>
          <p:cNvSpPr>
            <a:spLocks noGrp="1"/>
          </p:cNvSpPr>
          <p:nvPr>
            <p:ph sz="half" idx="1"/>
          </p:nvPr>
        </p:nvSpPr>
        <p:spPr>
          <a:xfrm>
            <a:off x="838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a:extLst>
              <a:ext uri="{FF2B5EF4-FFF2-40B4-BE49-F238E27FC236}">
                <a16:creationId xmlns:a16="http://schemas.microsoft.com/office/drawing/2014/main" id="{A4209B59-4AA0-A1E4-7CCB-F1A48F1FE5A1}"/>
              </a:ext>
            </a:extLst>
          </p:cNvPr>
          <p:cNvSpPr>
            <a:spLocks noGrp="1"/>
          </p:cNvSpPr>
          <p:nvPr>
            <p:ph sz="half" idx="2"/>
          </p:nvPr>
        </p:nvSpPr>
        <p:spPr>
          <a:xfrm>
            <a:off x="6172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a:extLst>
              <a:ext uri="{FF2B5EF4-FFF2-40B4-BE49-F238E27FC236}">
                <a16:creationId xmlns:a16="http://schemas.microsoft.com/office/drawing/2014/main" id="{5B4FE8B0-0CF0-ECCD-34C8-8C195B2C0C71}"/>
              </a:ext>
            </a:extLst>
          </p:cNvPr>
          <p:cNvSpPr>
            <a:spLocks noGrp="1"/>
          </p:cNvSpPr>
          <p:nvPr>
            <p:ph type="dt" sz="half" idx="10"/>
          </p:nvPr>
        </p:nvSpPr>
        <p:spPr/>
        <p:txBody>
          <a:bodyPr/>
          <a:lstStyle/>
          <a:p>
            <a:fld id="{42D1EB28-864A-44EF-8F89-DE6EA526CC9A}" type="datetimeFigureOut">
              <a:rPr lang="zh-TW" altLang="en-US" smtClean="0"/>
              <a:t>2025/3/6</a:t>
            </a:fld>
            <a:endParaRPr lang="zh-TW" altLang="en-US"/>
          </a:p>
        </p:txBody>
      </p:sp>
      <p:sp>
        <p:nvSpPr>
          <p:cNvPr id="6" name="頁尾版面配置區 5">
            <a:extLst>
              <a:ext uri="{FF2B5EF4-FFF2-40B4-BE49-F238E27FC236}">
                <a16:creationId xmlns:a16="http://schemas.microsoft.com/office/drawing/2014/main" id="{3A883994-D347-7453-49D1-05595E00DDBB}"/>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EBD75135-2549-8CEB-8CB1-CFB2270B7282}"/>
              </a:ext>
            </a:extLst>
          </p:cNvPr>
          <p:cNvSpPr>
            <a:spLocks noGrp="1"/>
          </p:cNvSpPr>
          <p:nvPr>
            <p:ph type="sldNum" sz="quarter" idx="12"/>
          </p:nvPr>
        </p:nvSpPr>
        <p:spPr/>
        <p:txBody>
          <a:bodyPr/>
          <a:lstStyle/>
          <a:p>
            <a:fld id="{43D45BD9-F6EE-4555-9CF0-559EEEAF5883}" type="slidenum">
              <a:rPr lang="zh-TW" altLang="en-US" smtClean="0"/>
              <a:t>‹#›</a:t>
            </a:fld>
            <a:endParaRPr lang="zh-TW" altLang="en-US"/>
          </a:p>
        </p:txBody>
      </p:sp>
    </p:spTree>
    <p:extLst>
      <p:ext uri="{BB962C8B-B14F-4D97-AF65-F5344CB8AC3E}">
        <p14:creationId xmlns:p14="http://schemas.microsoft.com/office/powerpoint/2010/main" val="2132088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062A327-C826-1B77-1BAD-2A9398D43605}"/>
              </a:ext>
            </a:extLst>
          </p:cNvPr>
          <p:cNvSpPr>
            <a:spLocks noGrp="1"/>
          </p:cNvSpPr>
          <p:nvPr>
            <p:ph type="title"/>
          </p:nvPr>
        </p:nvSpPr>
        <p:spPr>
          <a:xfrm>
            <a:off x="839788" y="365125"/>
            <a:ext cx="10515600" cy="1325563"/>
          </a:xfrm>
        </p:spPr>
        <p:txBody>
          <a:bodyPr/>
          <a:lstStyle/>
          <a:p>
            <a:r>
              <a:rPr lang="zh-TW" altLang="en-US"/>
              <a:t>按一下以編輯母片標題樣式</a:t>
            </a:r>
          </a:p>
        </p:txBody>
      </p:sp>
      <p:sp>
        <p:nvSpPr>
          <p:cNvPr id="3" name="文字版面配置區 2">
            <a:extLst>
              <a:ext uri="{FF2B5EF4-FFF2-40B4-BE49-F238E27FC236}">
                <a16:creationId xmlns:a16="http://schemas.microsoft.com/office/drawing/2014/main" id="{076E9388-7D62-136A-BFA5-E689AD25F2F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a:extLst>
              <a:ext uri="{FF2B5EF4-FFF2-40B4-BE49-F238E27FC236}">
                <a16:creationId xmlns:a16="http://schemas.microsoft.com/office/drawing/2014/main" id="{9B968092-6B39-CDC4-813B-A88702D114DF}"/>
              </a:ext>
            </a:extLst>
          </p:cNvPr>
          <p:cNvSpPr>
            <a:spLocks noGrp="1"/>
          </p:cNvSpPr>
          <p:nvPr>
            <p:ph sz="half" idx="2"/>
          </p:nvPr>
        </p:nvSpPr>
        <p:spPr>
          <a:xfrm>
            <a:off x="839788" y="2505075"/>
            <a:ext cx="5157787"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a:extLst>
              <a:ext uri="{FF2B5EF4-FFF2-40B4-BE49-F238E27FC236}">
                <a16:creationId xmlns:a16="http://schemas.microsoft.com/office/drawing/2014/main" id="{6BD66267-B5B4-0255-960D-DCA096B4788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a:extLst>
              <a:ext uri="{FF2B5EF4-FFF2-40B4-BE49-F238E27FC236}">
                <a16:creationId xmlns:a16="http://schemas.microsoft.com/office/drawing/2014/main" id="{6259D2D9-0A03-9EC8-9775-22CFC60BBADA}"/>
              </a:ext>
            </a:extLst>
          </p:cNvPr>
          <p:cNvSpPr>
            <a:spLocks noGrp="1"/>
          </p:cNvSpPr>
          <p:nvPr>
            <p:ph sz="quarter" idx="4"/>
          </p:nvPr>
        </p:nvSpPr>
        <p:spPr>
          <a:xfrm>
            <a:off x="6172200" y="2505075"/>
            <a:ext cx="5183188"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a:extLst>
              <a:ext uri="{FF2B5EF4-FFF2-40B4-BE49-F238E27FC236}">
                <a16:creationId xmlns:a16="http://schemas.microsoft.com/office/drawing/2014/main" id="{DBE0D364-E057-3712-F85E-7790F96ACDF1}"/>
              </a:ext>
            </a:extLst>
          </p:cNvPr>
          <p:cNvSpPr>
            <a:spLocks noGrp="1"/>
          </p:cNvSpPr>
          <p:nvPr>
            <p:ph type="dt" sz="half" idx="10"/>
          </p:nvPr>
        </p:nvSpPr>
        <p:spPr/>
        <p:txBody>
          <a:bodyPr/>
          <a:lstStyle/>
          <a:p>
            <a:fld id="{42D1EB28-864A-44EF-8F89-DE6EA526CC9A}" type="datetimeFigureOut">
              <a:rPr lang="zh-TW" altLang="en-US" smtClean="0"/>
              <a:t>2025/3/6</a:t>
            </a:fld>
            <a:endParaRPr lang="zh-TW" altLang="en-US"/>
          </a:p>
        </p:txBody>
      </p:sp>
      <p:sp>
        <p:nvSpPr>
          <p:cNvPr id="8" name="頁尾版面配置區 7">
            <a:extLst>
              <a:ext uri="{FF2B5EF4-FFF2-40B4-BE49-F238E27FC236}">
                <a16:creationId xmlns:a16="http://schemas.microsoft.com/office/drawing/2014/main" id="{025BE1F5-16BA-7FA4-91F0-743CC6B08070}"/>
              </a:ext>
            </a:extLst>
          </p:cNvPr>
          <p:cNvSpPr>
            <a:spLocks noGrp="1"/>
          </p:cNvSpPr>
          <p:nvPr>
            <p:ph type="ftr" sz="quarter" idx="11"/>
          </p:nvPr>
        </p:nvSpPr>
        <p:spPr/>
        <p:txBody>
          <a:bodyPr/>
          <a:lstStyle/>
          <a:p>
            <a:endParaRPr lang="zh-TW" altLang="en-US"/>
          </a:p>
        </p:txBody>
      </p:sp>
      <p:sp>
        <p:nvSpPr>
          <p:cNvPr id="9" name="投影片編號版面配置區 8">
            <a:extLst>
              <a:ext uri="{FF2B5EF4-FFF2-40B4-BE49-F238E27FC236}">
                <a16:creationId xmlns:a16="http://schemas.microsoft.com/office/drawing/2014/main" id="{371121E9-65AC-E938-20F8-F743CE26D79A}"/>
              </a:ext>
            </a:extLst>
          </p:cNvPr>
          <p:cNvSpPr>
            <a:spLocks noGrp="1"/>
          </p:cNvSpPr>
          <p:nvPr>
            <p:ph type="sldNum" sz="quarter" idx="12"/>
          </p:nvPr>
        </p:nvSpPr>
        <p:spPr/>
        <p:txBody>
          <a:bodyPr/>
          <a:lstStyle/>
          <a:p>
            <a:fld id="{43D45BD9-F6EE-4555-9CF0-559EEEAF5883}" type="slidenum">
              <a:rPr lang="zh-TW" altLang="en-US" smtClean="0"/>
              <a:t>‹#›</a:t>
            </a:fld>
            <a:endParaRPr lang="zh-TW" altLang="en-US"/>
          </a:p>
        </p:txBody>
      </p:sp>
    </p:spTree>
    <p:extLst>
      <p:ext uri="{BB962C8B-B14F-4D97-AF65-F5344CB8AC3E}">
        <p14:creationId xmlns:p14="http://schemas.microsoft.com/office/powerpoint/2010/main" val="22156004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CC74FDA-8182-BB3A-9190-5852FFCFA936}"/>
              </a:ext>
            </a:extLst>
          </p:cNvPr>
          <p:cNvSpPr>
            <a:spLocks noGrp="1"/>
          </p:cNvSpPr>
          <p:nvPr>
            <p:ph type="title"/>
          </p:nvPr>
        </p:nvSpPr>
        <p:spPr/>
        <p:txBody>
          <a:bodyPr/>
          <a:lstStyle/>
          <a:p>
            <a:r>
              <a:rPr lang="zh-TW" altLang="en-US"/>
              <a:t>按一下以編輯母片標題樣式</a:t>
            </a:r>
          </a:p>
        </p:txBody>
      </p:sp>
      <p:sp>
        <p:nvSpPr>
          <p:cNvPr id="3" name="日期版面配置區 2">
            <a:extLst>
              <a:ext uri="{FF2B5EF4-FFF2-40B4-BE49-F238E27FC236}">
                <a16:creationId xmlns:a16="http://schemas.microsoft.com/office/drawing/2014/main" id="{D1E69637-8787-1232-EFCE-0D357D5DF167}"/>
              </a:ext>
            </a:extLst>
          </p:cNvPr>
          <p:cNvSpPr>
            <a:spLocks noGrp="1"/>
          </p:cNvSpPr>
          <p:nvPr>
            <p:ph type="dt" sz="half" idx="10"/>
          </p:nvPr>
        </p:nvSpPr>
        <p:spPr/>
        <p:txBody>
          <a:bodyPr/>
          <a:lstStyle/>
          <a:p>
            <a:fld id="{42D1EB28-864A-44EF-8F89-DE6EA526CC9A}" type="datetimeFigureOut">
              <a:rPr lang="zh-TW" altLang="en-US" smtClean="0"/>
              <a:t>2025/3/6</a:t>
            </a:fld>
            <a:endParaRPr lang="zh-TW" altLang="en-US"/>
          </a:p>
        </p:txBody>
      </p:sp>
      <p:sp>
        <p:nvSpPr>
          <p:cNvPr id="4" name="頁尾版面配置區 3">
            <a:extLst>
              <a:ext uri="{FF2B5EF4-FFF2-40B4-BE49-F238E27FC236}">
                <a16:creationId xmlns:a16="http://schemas.microsoft.com/office/drawing/2014/main" id="{BFE24162-28DF-B643-C279-1738D1B0A373}"/>
              </a:ext>
            </a:extLst>
          </p:cNvPr>
          <p:cNvSpPr>
            <a:spLocks noGrp="1"/>
          </p:cNvSpPr>
          <p:nvPr>
            <p:ph type="ftr" sz="quarter" idx="11"/>
          </p:nvPr>
        </p:nvSpPr>
        <p:spPr/>
        <p:txBody>
          <a:bodyPr/>
          <a:lstStyle/>
          <a:p>
            <a:endParaRPr lang="zh-TW" altLang="en-US"/>
          </a:p>
        </p:txBody>
      </p:sp>
      <p:sp>
        <p:nvSpPr>
          <p:cNvPr id="5" name="投影片編號版面配置區 4">
            <a:extLst>
              <a:ext uri="{FF2B5EF4-FFF2-40B4-BE49-F238E27FC236}">
                <a16:creationId xmlns:a16="http://schemas.microsoft.com/office/drawing/2014/main" id="{35EFA888-2016-F2E0-275D-84402097744F}"/>
              </a:ext>
            </a:extLst>
          </p:cNvPr>
          <p:cNvSpPr>
            <a:spLocks noGrp="1"/>
          </p:cNvSpPr>
          <p:nvPr>
            <p:ph type="sldNum" sz="quarter" idx="12"/>
          </p:nvPr>
        </p:nvSpPr>
        <p:spPr/>
        <p:txBody>
          <a:bodyPr/>
          <a:lstStyle/>
          <a:p>
            <a:fld id="{43D45BD9-F6EE-4555-9CF0-559EEEAF5883}" type="slidenum">
              <a:rPr lang="zh-TW" altLang="en-US" smtClean="0"/>
              <a:t>‹#›</a:t>
            </a:fld>
            <a:endParaRPr lang="zh-TW" altLang="en-US"/>
          </a:p>
        </p:txBody>
      </p:sp>
    </p:spTree>
    <p:extLst>
      <p:ext uri="{BB962C8B-B14F-4D97-AF65-F5344CB8AC3E}">
        <p14:creationId xmlns:p14="http://schemas.microsoft.com/office/powerpoint/2010/main" val="1500132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2BE57B35-DB4C-2D22-5688-C210D871982C}"/>
              </a:ext>
            </a:extLst>
          </p:cNvPr>
          <p:cNvSpPr>
            <a:spLocks noGrp="1"/>
          </p:cNvSpPr>
          <p:nvPr>
            <p:ph type="dt" sz="half" idx="10"/>
          </p:nvPr>
        </p:nvSpPr>
        <p:spPr/>
        <p:txBody>
          <a:bodyPr/>
          <a:lstStyle/>
          <a:p>
            <a:fld id="{42D1EB28-864A-44EF-8F89-DE6EA526CC9A}" type="datetimeFigureOut">
              <a:rPr lang="zh-TW" altLang="en-US" smtClean="0"/>
              <a:t>2025/3/6</a:t>
            </a:fld>
            <a:endParaRPr lang="zh-TW" altLang="en-US"/>
          </a:p>
        </p:txBody>
      </p:sp>
      <p:sp>
        <p:nvSpPr>
          <p:cNvPr id="3" name="頁尾版面配置區 2">
            <a:extLst>
              <a:ext uri="{FF2B5EF4-FFF2-40B4-BE49-F238E27FC236}">
                <a16:creationId xmlns:a16="http://schemas.microsoft.com/office/drawing/2014/main" id="{F6CCDE2B-FD39-6C4A-10B5-9A48C939C118}"/>
              </a:ext>
            </a:extLst>
          </p:cNvPr>
          <p:cNvSpPr>
            <a:spLocks noGrp="1"/>
          </p:cNvSpPr>
          <p:nvPr>
            <p:ph type="ftr" sz="quarter" idx="11"/>
          </p:nvPr>
        </p:nvSpPr>
        <p:spPr/>
        <p:txBody>
          <a:bodyPr/>
          <a:lstStyle/>
          <a:p>
            <a:endParaRPr lang="zh-TW" altLang="en-US"/>
          </a:p>
        </p:txBody>
      </p:sp>
      <p:sp>
        <p:nvSpPr>
          <p:cNvPr id="4" name="投影片編號版面配置區 3">
            <a:extLst>
              <a:ext uri="{FF2B5EF4-FFF2-40B4-BE49-F238E27FC236}">
                <a16:creationId xmlns:a16="http://schemas.microsoft.com/office/drawing/2014/main" id="{2C00A7DD-9D5B-F509-3C2A-63890C5863F3}"/>
              </a:ext>
            </a:extLst>
          </p:cNvPr>
          <p:cNvSpPr>
            <a:spLocks noGrp="1"/>
          </p:cNvSpPr>
          <p:nvPr>
            <p:ph type="sldNum" sz="quarter" idx="12"/>
          </p:nvPr>
        </p:nvSpPr>
        <p:spPr/>
        <p:txBody>
          <a:bodyPr/>
          <a:lstStyle/>
          <a:p>
            <a:fld id="{43D45BD9-F6EE-4555-9CF0-559EEEAF5883}" type="slidenum">
              <a:rPr lang="zh-TW" altLang="en-US" smtClean="0"/>
              <a:t>‹#›</a:t>
            </a:fld>
            <a:endParaRPr lang="zh-TW" altLang="en-US"/>
          </a:p>
        </p:txBody>
      </p:sp>
    </p:spTree>
    <p:extLst>
      <p:ext uri="{BB962C8B-B14F-4D97-AF65-F5344CB8AC3E}">
        <p14:creationId xmlns:p14="http://schemas.microsoft.com/office/powerpoint/2010/main" val="36108258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輔助字幕的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4A76ADD-B693-BAE8-B670-7CE91CDB71EF}"/>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內容版面配置區 2">
            <a:extLst>
              <a:ext uri="{FF2B5EF4-FFF2-40B4-BE49-F238E27FC236}">
                <a16:creationId xmlns:a16="http://schemas.microsoft.com/office/drawing/2014/main" id="{97E88B87-AA0C-7AAB-8CD4-856AB2D3414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a:extLst>
              <a:ext uri="{FF2B5EF4-FFF2-40B4-BE49-F238E27FC236}">
                <a16:creationId xmlns:a16="http://schemas.microsoft.com/office/drawing/2014/main" id="{7724CB85-FF3B-55B7-F7B7-ECE226617C0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a:extLst>
              <a:ext uri="{FF2B5EF4-FFF2-40B4-BE49-F238E27FC236}">
                <a16:creationId xmlns:a16="http://schemas.microsoft.com/office/drawing/2014/main" id="{93798D1A-DDF7-9D41-70DF-A175B568CF0D}"/>
              </a:ext>
            </a:extLst>
          </p:cNvPr>
          <p:cNvSpPr>
            <a:spLocks noGrp="1"/>
          </p:cNvSpPr>
          <p:nvPr>
            <p:ph type="dt" sz="half" idx="10"/>
          </p:nvPr>
        </p:nvSpPr>
        <p:spPr/>
        <p:txBody>
          <a:bodyPr/>
          <a:lstStyle/>
          <a:p>
            <a:fld id="{42D1EB28-864A-44EF-8F89-DE6EA526CC9A}" type="datetimeFigureOut">
              <a:rPr lang="zh-TW" altLang="en-US" smtClean="0"/>
              <a:t>2025/3/6</a:t>
            </a:fld>
            <a:endParaRPr lang="zh-TW" altLang="en-US"/>
          </a:p>
        </p:txBody>
      </p:sp>
      <p:sp>
        <p:nvSpPr>
          <p:cNvPr id="6" name="頁尾版面配置區 5">
            <a:extLst>
              <a:ext uri="{FF2B5EF4-FFF2-40B4-BE49-F238E27FC236}">
                <a16:creationId xmlns:a16="http://schemas.microsoft.com/office/drawing/2014/main" id="{CB24A0CF-B990-CC2B-D1C3-85EB2AB9800E}"/>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BB048E63-6468-CFDC-320E-32200FC2CB20}"/>
              </a:ext>
            </a:extLst>
          </p:cNvPr>
          <p:cNvSpPr>
            <a:spLocks noGrp="1"/>
          </p:cNvSpPr>
          <p:nvPr>
            <p:ph type="sldNum" sz="quarter" idx="12"/>
          </p:nvPr>
        </p:nvSpPr>
        <p:spPr/>
        <p:txBody>
          <a:bodyPr/>
          <a:lstStyle/>
          <a:p>
            <a:fld id="{43D45BD9-F6EE-4555-9CF0-559EEEAF5883}" type="slidenum">
              <a:rPr lang="zh-TW" altLang="en-US" smtClean="0"/>
              <a:t>‹#›</a:t>
            </a:fld>
            <a:endParaRPr lang="zh-TW" altLang="en-US"/>
          </a:p>
        </p:txBody>
      </p:sp>
    </p:spTree>
    <p:extLst>
      <p:ext uri="{BB962C8B-B14F-4D97-AF65-F5344CB8AC3E}">
        <p14:creationId xmlns:p14="http://schemas.microsoft.com/office/powerpoint/2010/main" val="274211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輔助字幕的圖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0A6FCE0-8AF1-1D17-449C-DEB28727B610}"/>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圖片版面配置區 2">
            <a:extLst>
              <a:ext uri="{FF2B5EF4-FFF2-40B4-BE49-F238E27FC236}">
                <a16:creationId xmlns:a16="http://schemas.microsoft.com/office/drawing/2014/main" id="{C5DF2F33-F58F-435B-18CE-8450F480B69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a:extLst>
              <a:ext uri="{FF2B5EF4-FFF2-40B4-BE49-F238E27FC236}">
                <a16:creationId xmlns:a16="http://schemas.microsoft.com/office/drawing/2014/main" id="{52EA6A3E-67A5-BAA0-5AC1-04BA1BCA83C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a:extLst>
              <a:ext uri="{FF2B5EF4-FFF2-40B4-BE49-F238E27FC236}">
                <a16:creationId xmlns:a16="http://schemas.microsoft.com/office/drawing/2014/main" id="{B70CD223-B96F-3B45-5E68-3A3414783ABE}"/>
              </a:ext>
            </a:extLst>
          </p:cNvPr>
          <p:cNvSpPr>
            <a:spLocks noGrp="1"/>
          </p:cNvSpPr>
          <p:nvPr>
            <p:ph type="dt" sz="half" idx="10"/>
          </p:nvPr>
        </p:nvSpPr>
        <p:spPr/>
        <p:txBody>
          <a:bodyPr/>
          <a:lstStyle/>
          <a:p>
            <a:fld id="{42D1EB28-864A-44EF-8F89-DE6EA526CC9A}" type="datetimeFigureOut">
              <a:rPr lang="zh-TW" altLang="en-US" smtClean="0"/>
              <a:t>2025/3/6</a:t>
            </a:fld>
            <a:endParaRPr lang="zh-TW" altLang="en-US"/>
          </a:p>
        </p:txBody>
      </p:sp>
      <p:sp>
        <p:nvSpPr>
          <p:cNvPr id="6" name="頁尾版面配置區 5">
            <a:extLst>
              <a:ext uri="{FF2B5EF4-FFF2-40B4-BE49-F238E27FC236}">
                <a16:creationId xmlns:a16="http://schemas.microsoft.com/office/drawing/2014/main" id="{6E81DD41-39F2-676B-1752-FB36782168FC}"/>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AA3AA6AB-E2BA-4745-7B5B-8896B93123BD}"/>
              </a:ext>
            </a:extLst>
          </p:cNvPr>
          <p:cNvSpPr>
            <a:spLocks noGrp="1"/>
          </p:cNvSpPr>
          <p:nvPr>
            <p:ph type="sldNum" sz="quarter" idx="12"/>
          </p:nvPr>
        </p:nvSpPr>
        <p:spPr/>
        <p:txBody>
          <a:bodyPr/>
          <a:lstStyle/>
          <a:p>
            <a:fld id="{43D45BD9-F6EE-4555-9CF0-559EEEAF5883}" type="slidenum">
              <a:rPr lang="zh-TW" altLang="en-US" smtClean="0"/>
              <a:t>‹#›</a:t>
            </a:fld>
            <a:endParaRPr lang="zh-TW" altLang="en-US"/>
          </a:p>
        </p:txBody>
      </p:sp>
    </p:spTree>
    <p:extLst>
      <p:ext uri="{BB962C8B-B14F-4D97-AF65-F5344CB8AC3E}">
        <p14:creationId xmlns:p14="http://schemas.microsoft.com/office/powerpoint/2010/main" val="10562875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49A5494F-4A71-6CA9-2933-46FB3D8AE19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a:extLst>
              <a:ext uri="{FF2B5EF4-FFF2-40B4-BE49-F238E27FC236}">
                <a16:creationId xmlns:a16="http://schemas.microsoft.com/office/drawing/2014/main" id="{8159E6F5-7B5A-14B5-756A-DD4F82B450C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C60A0C73-1A79-C8DD-8092-5D973E99B2C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D1EB28-864A-44EF-8F89-DE6EA526CC9A}" type="datetimeFigureOut">
              <a:rPr lang="zh-TW" altLang="en-US" smtClean="0"/>
              <a:t>2025/3/6</a:t>
            </a:fld>
            <a:endParaRPr lang="zh-TW" altLang="en-US"/>
          </a:p>
        </p:txBody>
      </p:sp>
      <p:sp>
        <p:nvSpPr>
          <p:cNvPr id="5" name="頁尾版面配置區 4">
            <a:extLst>
              <a:ext uri="{FF2B5EF4-FFF2-40B4-BE49-F238E27FC236}">
                <a16:creationId xmlns:a16="http://schemas.microsoft.com/office/drawing/2014/main" id="{8ABFDF81-73DD-8897-AFCD-18BA32AE2B2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a:extLst>
              <a:ext uri="{FF2B5EF4-FFF2-40B4-BE49-F238E27FC236}">
                <a16:creationId xmlns:a16="http://schemas.microsoft.com/office/drawing/2014/main" id="{FB829749-5130-55F3-3FF1-F2FE550C29D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D45BD9-F6EE-4555-9CF0-559EEEAF5883}" type="slidenum">
              <a:rPr lang="zh-TW" altLang="en-US" smtClean="0"/>
              <a:t>‹#›</a:t>
            </a:fld>
            <a:endParaRPr lang="zh-TW" altLang="en-US"/>
          </a:p>
        </p:txBody>
      </p:sp>
    </p:spTree>
    <p:extLst>
      <p:ext uri="{BB962C8B-B14F-4D97-AF65-F5344CB8AC3E}">
        <p14:creationId xmlns:p14="http://schemas.microsoft.com/office/powerpoint/2010/main" val="12132298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20000"/>
                <a:lumOff val="8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5" name="標題 4">
            <a:extLst>
              <a:ext uri="{FF2B5EF4-FFF2-40B4-BE49-F238E27FC236}">
                <a16:creationId xmlns:a16="http://schemas.microsoft.com/office/drawing/2014/main" id="{70EB6325-6D1B-856D-7048-140B9837CD06}"/>
              </a:ext>
            </a:extLst>
          </p:cNvPr>
          <p:cNvSpPr>
            <a:spLocks noGrp="1"/>
          </p:cNvSpPr>
          <p:nvPr>
            <p:ph type="title"/>
          </p:nvPr>
        </p:nvSpPr>
        <p:spPr>
          <a:xfrm>
            <a:off x="838200" y="365125"/>
            <a:ext cx="10515600" cy="5395595"/>
          </a:xfrm>
        </p:spPr>
        <p:txBody>
          <a:bodyPr/>
          <a:lstStyle/>
          <a:p>
            <a:r>
              <a:rPr lang="zh-TW" altLang="en-US" dirty="0"/>
              <a:t>喘息的港灣</a:t>
            </a:r>
          </a:p>
        </p:txBody>
      </p:sp>
    </p:spTree>
    <p:extLst>
      <p:ext uri="{BB962C8B-B14F-4D97-AF65-F5344CB8AC3E}">
        <p14:creationId xmlns:p14="http://schemas.microsoft.com/office/powerpoint/2010/main" val="14934187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40000"/>
                <a:lumOff val="60000"/>
              </a:schemeClr>
            </a:gs>
            <a:gs pos="100000">
              <a:schemeClr val="accent6">
                <a:lumMod val="40000"/>
                <a:lumOff val="60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2667ED8-1793-B5EF-B782-A29027AA25E4}"/>
              </a:ext>
            </a:extLst>
          </p:cNvPr>
          <p:cNvSpPr>
            <a:spLocks noGrp="1"/>
          </p:cNvSpPr>
          <p:nvPr>
            <p:ph type="title"/>
          </p:nvPr>
        </p:nvSpPr>
        <p:spPr/>
        <p:txBody>
          <a:bodyPr/>
          <a:lstStyle/>
          <a:p>
            <a:r>
              <a:rPr lang="zh-TW" altLang="en-US" dirty="0"/>
              <a:t>追蹤結果</a:t>
            </a:r>
          </a:p>
        </p:txBody>
      </p:sp>
      <p:sp>
        <p:nvSpPr>
          <p:cNvPr id="3" name="內容版面配置區 2">
            <a:extLst>
              <a:ext uri="{FF2B5EF4-FFF2-40B4-BE49-F238E27FC236}">
                <a16:creationId xmlns:a16="http://schemas.microsoft.com/office/drawing/2014/main" id="{11DD83DD-1C16-ADCC-A3EA-5B33D4589973}"/>
              </a:ext>
            </a:extLst>
          </p:cNvPr>
          <p:cNvSpPr>
            <a:spLocks noGrp="1"/>
          </p:cNvSpPr>
          <p:nvPr>
            <p:ph idx="1"/>
          </p:nvPr>
        </p:nvSpPr>
        <p:spPr/>
        <p:txBody>
          <a:bodyPr/>
          <a:lstStyle/>
          <a:p>
            <a:r>
              <a:rPr lang="en-US" altLang="zh-TW" dirty="0"/>
              <a:t>2023</a:t>
            </a:r>
            <a:r>
              <a:rPr lang="zh-TW" altLang="en-US" dirty="0"/>
              <a:t>年</a:t>
            </a:r>
            <a:r>
              <a:rPr lang="en-US" altLang="zh-TW" dirty="0"/>
              <a:t>12</a:t>
            </a:r>
            <a:r>
              <a:rPr lang="zh-TW" altLang="en-US" dirty="0"/>
              <a:t>月</a:t>
            </a:r>
            <a:r>
              <a:rPr lang="en-US" altLang="zh-TW" dirty="0"/>
              <a:t>30</a:t>
            </a:r>
            <a:r>
              <a:rPr lang="zh-TW" altLang="en-US" dirty="0"/>
              <a:t>日到</a:t>
            </a:r>
            <a:r>
              <a:rPr lang="en-US" altLang="zh-TW" dirty="0"/>
              <a:t>2024</a:t>
            </a:r>
            <a:r>
              <a:rPr lang="zh-TW" altLang="en-US" dirty="0"/>
              <a:t>年</a:t>
            </a:r>
            <a:r>
              <a:rPr lang="en-US" altLang="zh-TW" dirty="0"/>
              <a:t>1</a:t>
            </a:r>
            <a:r>
              <a:rPr lang="zh-TW" altLang="en-US" dirty="0"/>
              <a:t>月</a:t>
            </a:r>
            <a:r>
              <a:rPr lang="en-US" altLang="zh-TW" dirty="0"/>
              <a:t>11</a:t>
            </a:r>
            <a:r>
              <a:rPr lang="zh-TW" altLang="en-US" dirty="0"/>
              <a:t>日</a:t>
            </a:r>
            <a:endParaRPr lang="en-US" altLang="zh-TW" dirty="0"/>
          </a:p>
          <a:p>
            <a:r>
              <a:rPr lang="zh-TW" altLang="en-US" dirty="0"/>
              <a:t>個案的情緒平緩很多，睡眠情況也有改善，全身皮膚脫屑情形改善 </a:t>
            </a:r>
            <a:endParaRPr lang="en-US" altLang="zh-TW" dirty="0"/>
          </a:p>
          <a:p>
            <a:r>
              <a:rPr lang="en-US" altLang="zh-TW" dirty="0"/>
              <a:t>2024</a:t>
            </a:r>
            <a:r>
              <a:rPr lang="zh-TW" altLang="en-US" dirty="0"/>
              <a:t>年</a:t>
            </a:r>
            <a:r>
              <a:rPr lang="en-US" altLang="zh-TW" dirty="0"/>
              <a:t>1</a:t>
            </a:r>
            <a:r>
              <a:rPr lang="zh-TW" altLang="en-US" dirty="0"/>
              <a:t>月</a:t>
            </a:r>
            <a:r>
              <a:rPr lang="en-US" altLang="zh-TW" dirty="0"/>
              <a:t>13</a:t>
            </a:r>
            <a:r>
              <a:rPr lang="zh-TW" altLang="en-US" dirty="0"/>
              <a:t>日到</a:t>
            </a:r>
            <a:r>
              <a:rPr lang="en-US" altLang="zh-TW" dirty="0"/>
              <a:t>2024</a:t>
            </a:r>
            <a:r>
              <a:rPr lang="zh-TW" altLang="en-US" dirty="0"/>
              <a:t>年</a:t>
            </a:r>
            <a:r>
              <a:rPr lang="en-US" altLang="zh-TW" dirty="0"/>
              <a:t>1</a:t>
            </a:r>
            <a:r>
              <a:rPr lang="zh-TW" altLang="en-US" dirty="0"/>
              <a:t>月</a:t>
            </a:r>
            <a:r>
              <a:rPr lang="en-US" altLang="zh-TW" dirty="0"/>
              <a:t>19</a:t>
            </a:r>
            <a:r>
              <a:rPr lang="zh-TW" altLang="en-US" dirty="0"/>
              <a:t>日 </a:t>
            </a:r>
            <a:endParaRPr lang="en-US" altLang="zh-TW"/>
          </a:p>
          <a:p>
            <a:r>
              <a:rPr lang="zh-TW" altLang="en-US"/>
              <a:t>個案</a:t>
            </a:r>
            <a:r>
              <a:rPr lang="zh-TW" altLang="en-US" dirty="0"/>
              <a:t>全身皮膚脫屑情形改善，不再經常因抓癢而感到煩躁。</a:t>
            </a:r>
          </a:p>
        </p:txBody>
      </p:sp>
    </p:spTree>
    <p:extLst>
      <p:ext uri="{BB962C8B-B14F-4D97-AF65-F5344CB8AC3E}">
        <p14:creationId xmlns:p14="http://schemas.microsoft.com/office/powerpoint/2010/main" val="5040837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5386C7F-93DE-1510-FD94-7506E4BB4F6C}"/>
              </a:ext>
            </a:extLst>
          </p:cNvPr>
          <p:cNvSpPr>
            <a:spLocks noGrp="1"/>
          </p:cNvSpPr>
          <p:nvPr>
            <p:ph type="title"/>
          </p:nvPr>
        </p:nvSpPr>
        <p:spPr/>
        <p:txBody>
          <a:bodyPr/>
          <a:lstStyle/>
          <a:p>
            <a:r>
              <a:rPr lang="zh-TW" altLang="en-US" dirty="0"/>
              <a:t>家屬回饋</a:t>
            </a:r>
          </a:p>
        </p:txBody>
      </p:sp>
      <p:sp>
        <p:nvSpPr>
          <p:cNvPr id="3" name="內容版面配置區 2">
            <a:extLst>
              <a:ext uri="{FF2B5EF4-FFF2-40B4-BE49-F238E27FC236}">
                <a16:creationId xmlns:a16="http://schemas.microsoft.com/office/drawing/2014/main" id="{49C71F64-41AC-0E16-88C3-005410FD1B58}"/>
              </a:ext>
            </a:extLst>
          </p:cNvPr>
          <p:cNvSpPr>
            <a:spLocks noGrp="1"/>
          </p:cNvSpPr>
          <p:nvPr>
            <p:ph idx="1"/>
          </p:nvPr>
        </p:nvSpPr>
        <p:spPr/>
        <p:txBody>
          <a:bodyPr>
            <a:normAutofit fontScale="92500" lnSpcReduction="20000"/>
          </a:bodyPr>
          <a:lstStyle/>
          <a:p>
            <a:r>
              <a:rPr lang="zh-TW" altLang="en-US" dirty="0"/>
              <a:t>這兩次的使用經驗不僅讓我見證到芳香療法強大的療癒作用，也讓我重新審視和感受這場漫長治療之旅中的每一個溫暖時刻。因為芳香療法的使用，讓我們在主流醫學的治療之外，當面對某一些情況時，除了主流醫學的藥物之外，能夠有其他的選擇共同協助，多了一種溫柔而有力的選擇。</a:t>
            </a:r>
          </a:p>
          <a:p>
            <a:r>
              <a:rPr lang="zh-TW" altLang="en-US" dirty="0"/>
              <a:t>癌症的罹病過程和治療有時是很複雜的，情況一直在變，今天如此可能明天又有新狀況，整個過程當中有許多變異因素會影響使用的情況，的確需要充分的經驗才能判斷情況以提供切合個案特定身心需求的協助。</a:t>
            </a:r>
          </a:p>
          <a:p>
            <a:r>
              <a:rPr lang="zh-TW" altLang="en-US" dirty="0"/>
              <a:t>這段和芳香療法合作的旅程，我與家人因為這樣的支持，感受到辛苦中的仁愛，也明白大自然中的植物帶給我們的美好。</a:t>
            </a:r>
          </a:p>
          <a:p>
            <a:r>
              <a:rPr lang="zh-TW" altLang="en-US" dirty="0"/>
              <a:t>期待未來能夠有更多有需要的人，都能有機會在芳香之中重拾人生的美好。</a:t>
            </a:r>
          </a:p>
          <a:p>
            <a:endParaRPr lang="zh-TW" altLang="en-US" dirty="0"/>
          </a:p>
        </p:txBody>
      </p:sp>
    </p:spTree>
    <p:extLst>
      <p:ext uri="{BB962C8B-B14F-4D97-AF65-F5344CB8AC3E}">
        <p14:creationId xmlns:p14="http://schemas.microsoft.com/office/powerpoint/2010/main" val="29517123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20000"/>
                <a:lumOff val="80000"/>
              </a:schemeClr>
            </a:gs>
            <a:gs pos="100000">
              <a:schemeClr val="accent6">
                <a:lumMod val="40000"/>
                <a:lumOff val="60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5" name="標題 4">
            <a:extLst>
              <a:ext uri="{FF2B5EF4-FFF2-40B4-BE49-F238E27FC236}">
                <a16:creationId xmlns:a16="http://schemas.microsoft.com/office/drawing/2014/main" id="{BD850172-BEE1-CE3F-C9DD-554F24DE74D9}"/>
              </a:ext>
            </a:extLst>
          </p:cNvPr>
          <p:cNvSpPr>
            <a:spLocks noGrp="1"/>
          </p:cNvSpPr>
          <p:nvPr>
            <p:ph type="title"/>
          </p:nvPr>
        </p:nvSpPr>
        <p:spPr>
          <a:xfrm>
            <a:off x="838200" y="365125"/>
            <a:ext cx="10515600" cy="5871083"/>
          </a:xfrm>
        </p:spPr>
        <p:txBody>
          <a:bodyPr>
            <a:normAutofit/>
          </a:bodyPr>
          <a:lstStyle/>
          <a:p>
            <a:r>
              <a:rPr lang="zh-TW" altLang="en-US" sz="3200" dirty="0"/>
              <a:t>個案為一位診斷確認為肺癌合併腦轉移</a:t>
            </a:r>
            <a:r>
              <a:rPr lang="en-US" altLang="zh-TW" sz="3200" dirty="0"/>
              <a:t>(Brain tumor and mediastinum lymph node are compatible </a:t>
            </a:r>
            <a:r>
              <a:rPr lang="en-US" altLang="zh-TW" sz="3200" dirty="0" err="1"/>
              <a:t>withpulmonary</a:t>
            </a:r>
            <a:r>
              <a:rPr lang="en-US" altLang="zh-TW" sz="3200" dirty="0"/>
              <a:t> carcinomas with metastasis),</a:t>
            </a:r>
            <a:r>
              <a:rPr lang="zh-TW" altLang="en-US" sz="3200" dirty="0"/>
              <a:t>並進行手術移除腫瘤及前額葉、顳葉及頂葉局部腦組織</a:t>
            </a:r>
            <a:r>
              <a:rPr lang="en-US" altLang="zh-TW" sz="3200" dirty="0"/>
              <a:t>(Right F-T-P craniotomy with removal tumor),</a:t>
            </a:r>
            <a:r>
              <a:rPr lang="zh-TW" altLang="en-US" sz="3200" dirty="0"/>
              <a:t>手術後接受全腦放射線治療</a:t>
            </a:r>
            <a:r>
              <a:rPr lang="en-US" altLang="zh-TW" sz="3200" dirty="0"/>
              <a:t>(</a:t>
            </a:r>
            <a:r>
              <a:rPr lang="en-US" altLang="zh-TW" sz="3200" dirty="0" err="1"/>
              <a:t>Wholebrain</a:t>
            </a:r>
            <a:r>
              <a:rPr lang="en-US" altLang="zh-TW" sz="3200" dirty="0"/>
              <a:t> radiotherapy)</a:t>
            </a:r>
            <a:r>
              <a:rPr lang="zh-TW" altLang="en-US" sz="3200" dirty="0"/>
              <a:t>的</a:t>
            </a:r>
            <a:r>
              <a:rPr lang="en-US" altLang="zh-TW" sz="3200" dirty="0"/>
              <a:t>70</a:t>
            </a:r>
            <a:r>
              <a:rPr lang="zh-TW" altLang="en-US" sz="3200" dirty="0"/>
              <a:t>歲男性  這位</a:t>
            </a:r>
            <a:r>
              <a:rPr lang="en-US" altLang="zh-TW" sz="3200" dirty="0"/>
              <a:t>70</a:t>
            </a:r>
            <a:r>
              <a:rPr lang="zh-TW" altLang="en-US" sz="3200" dirty="0"/>
              <a:t>歲男性手術後出院返家</a:t>
            </a:r>
            <a:r>
              <a:rPr lang="en-US" altLang="zh-TW" sz="3200" dirty="0"/>
              <a:t>,</a:t>
            </a:r>
            <a:r>
              <a:rPr lang="zh-TW" altLang="en-US" sz="3200" dirty="0"/>
              <a:t>無法自我照顧</a:t>
            </a:r>
            <a:r>
              <a:rPr lang="en-US" altLang="zh-TW" sz="3200" dirty="0"/>
              <a:t>,</a:t>
            </a:r>
            <a:r>
              <a:rPr lang="zh-TW" altLang="en-US" sz="3200" dirty="0"/>
              <a:t>臥床並由家人配合長照</a:t>
            </a:r>
            <a:r>
              <a:rPr lang="en-US" altLang="zh-TW" sz="3200" dirty="0"/>
              <a:t>(Long-Term Care)</a:t>
            </a:r>
            <a:r>
              <a:rPr lang="zh-TW" altLang="en-US" sz="3200" dirty="0"/>
              <a:t>服務</a:t>
            </a:r>
            <a:r>
              <a:rPr lang="en-US" altLang="zh-TW" sz="3200" dirty="0"/>
              <a:t>(Home services)(Domestic chore services)</a:t>
            </a:r>
            <a:r>
              <a:rPr lang="zh-TW" altLang="en-US" sz="3200" dirty="0"/>
              <a:t>進行照護</a:t>
            </a:r>
            <a:r>
              <a:rPr lang="en-US" altLang="zh-TW" sz="3200" dirty="0"/>
              <a:t>,</a:t>
            </a:r>
            <a:r>
              <a:rPr lang="zh-TW" altLang="en-US" sz="3200" dirty="0"/>
              <a:t>持續以口服標靶藥物</a:t>
            </a:r>
            <a:r>
              <a:rPr lang="en-US" altLang="zh-TW" sz="3200" dirty="0"/>
              <a:t>(</a:t>
            </a:r>
            <a:r>
              <a:rPr lang="en-US" altLang="zh-TW" sz="3200" dirty="0" err="1"/>
              <a:t>targettherapy</a:t>
            </a:r>
            <a:r>
              <a:rPr lang="en-US" altLang="zh-TW" sz="3200" dirty="0"/>
              <a:t>)</a:t>
            </a:r>
            <a:r>
              <a:rPr lang="zh-TW" altLang="en-US" sz="3200" dirty="0"/>
              <a:t>控制病情 </a:t>
            </a:r>
            <a:br>
              <a:rPr lang="en-US" altLang="zh-TW" sz="3200" dirty="0"/>
            </a:br>
            <a:endParaRPr lang="zh-TW" altLang="en-US" sz="3200" dirty="0"/>
          </a:p>
        </p:txBody>
      </p:sp>
    </p:spTree>
    <p:extLst>
      <p:ext uri="{BB962C8B-B14F-4D97-AF65-F5344CB8AC3E}">
        <p14:creationId xmlns:p14="http://schemas.microsoft.com/office/powerpoint/2010/main" val="2205944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20000"/>
                <a:lumOff val="8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標題 2">
            <a:extLst>
              <a:ext uri="{FF2B5EF4-FFF2-40B4-BE49-F238E27FC236}">
                <a16:creationId xmlns:a16="http://schemas.microsoft.com/office/drawing/2014/main" id="{57880FCE-FC01-40ED-D752-E9274D213539}"/>
              </a:ext>
            </a:extLst>
          </p:cNvPr>
          <p:cNvSpPr>
            <a:spLocks noGrp="1"/>
          </p:cNvSpPr>
          <p:nvPr>
            <p:ph type="title"/>
          </p:nvPr>
        </p:nvSpPr>
        <p:spPr/>
        <p:txBody>
          <a:bodyPr/>
          <a:lstStyle/>
          <a:p>
            <a:r>
              <a:rPr lang="zh-TW" altLang="en-US" dirty="0"/>
              <a:t>症狀</a:t>
            </a:r>
          </a:p>
        </p:txBody>
      </p:sp>
      <p:sp>
        <p:nvSpPr>
          <p:cNvPr id="4" name="內容版面配置區 3">
            <a:extLst>
              <a:ext uri="{FF2B5EF4-FFF2-40B4-BE49-F238E27FC236}">
                <a16:creationId xmlns:a16="http://schemas.microsoft.com/office/drawing/2014/main" id="{DDBF359B-1CA0-BFE2-93DC-95CC12CE0836}"/>
              </a:ext>
            </a:extLst>
          </p:cNvPr>
          <p:cNvSpPr>
            <a:spLocks noGrp="1"/>
          </p:cNvSpPr>
          <p:nvPr>
            <p:ph idx="1"/>
          </p:nvPr>
        </p:nvSpPr>
        <p:spPr/>
        <p:txBody>
          <a:bodyPr/>
          <a:lstStyle/>
          <a:p>
            <a:r>
              <a:rPr lang="zh-TW" altLang="en-US" dirty="0"/>
              <a:t>其意識狀態不穩定</a:t>
            </a:r>
            <a:r>
              <a:rPr lang="en-US" altLang="zh-TW" dirty="0"/>
              <a:t>,</a:t>
            </a:r>
            <a:r>
              <a:rPr lang="zh-TW" altLang="en-US" dirty="0"/>
              <a:t>時常情緒不安且激動</a:t>
            </a:r>
            <a:r>
              <a:rPr lang="en-US" altLang="zh-TW" dirty="0"/>
              <a:t>,</a:t>
            </a:r>
            <a:r>
              <a:rPr lang="zh-TW" altLang="en-US" dirty="0"/>
              <a:t>有暴力傾向</a:t>
            </a:r>
            <a:r>
              <a:rPr lang="en-US" altLang="zh-TW" dirty="0"/>
              <a:t>,</a:t>
            </a:r>
            <a:r>
              <a:rPr lang="zh-TW" altLang="en-US" dirty="0"/>
              <a:t>會以口頭威脅同住家人</a:t>
            </a:r>
            <a:r>
              <a:rPr lang="en-US" altLang="zh-TW" dirty="0"/>
              <a:t>,</a:t>
            </a:r>
            <a:r>
              <a:rPr lang="zh-TW" altLang="en-US" dirty="0"/>
              <a:t>夜間睡眠不佳以及因為化療的副作用造成皮膚乾燥</a:t>
            </a:r>
            <a:r>
              <a:rPr lang="en-US" altLang="zh-TW" dirty="0"/>
              <a:t>,</a:t>
            </a:r>
            <a:r>
              <a:rPr lang="zh-TW" altLang="en-US" dirty="0"/>
              <a:t>頭皮發紅及脫屑的情形</a:t>
            </a:r>
          </a:p>
        </p:txBody>
      </p:sp>
    </p:spTree>
    <p:extLst>
      <p:ext uri="{BB962C8B-B14F-4D97-AF65-F5344CB8AC3E}">
        <p14:creationId xmlns:p14="http://schemas.microsoft.com/office/powerpoint/2010/main" val="27198375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3">
                <a:lumMod val="40000"/>
                <a:lumOff val="60000"/>
              </a:schemeClr>
            </a:gs>
            <a:gs pos="100000">
              <a:schemeClr val="accent6">
                <a:lumMod val="40000"/>
                <a:lumOff val="60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A1BF109-5608-AF33-ED24-630683C75868}"/>
              </a:ext>
            </a:extLst>
          </p:cNvPr>
          <p:cNvSpPr>
            <a:spLocks noGrp="1"/>
          </p:cNvSpPr>
          <p:nvPr>
            <p:ph type="title"/>
          </p:nvPr>
        </p:nvSpPr>
        <p:spPr/>
        <p:txBody>
          <a:bodyPr>
            <a:normAutofit/>
          </a:bodyPr>
          <a:lstStyle/>
          <a:p>
            <a:r>
              <a:rPr lang="zh-TW" altLang="en-US" dirty="0"/>
              <a:t>護理診斷</a:t>
            </a:r>
          </a:p>
        </p:txBody>
      </p:sp>
      <p:sp>
        <p:nvSpPr>
          <p:cNvPr id="3" name="內容版面配置區 2">
            <a:extLst>
              <a:ext uri="{FF2B5EF4-FFF2-40B4-BE49-F238E27FC236}">
                <a16:creationId xmlns:a16="http://schemas.microsoft.com/office/drawing/2014/main" id="{5D4B681E-4095-9EC9-2C86-3CC3DDB10455}"/>
              </a:ext>
            </a:extLst>
          </p:cNvPr>
          <p:cNvSpPr>
            <a:spLocks noGrp="1"/>
          </p:cNvSpPr>
          <p:nvPr>
            <p:ph idx="1"/>
          </p:nvPr>
        </p:nvSpPr>
        <p:spPr/>
        <p:txBody>
          <a:bodyPr/>
          <a:lstStyle/>
          <a:p>
            <a:endParaRPr lang="en-US" altLang="zh-TW" dirty="0"/>
          </a:p>
          <a:p>
            <a:r>
              <a:rPr lang="zh-TW" altLang="en-US" dirty="0"/>
              <a:t>睡眠型態紊亂</a:t>
            </a:r>
            <a:r>
              <a:rPr lang="en-US" altLang="zh-TW" dirty="0"/>
              <a:t>,</a:t>
            </a:r>
            <a:r>
              <a:rPr lang="zh-TW" altLang="en-US" dirty="0"/>
              <a:t>導因於住院的壓力以及腦部手術影響</a:t>
            </a:r>
            <a:endParaRPr lang="en-US" altLang="zh-TW" dirty="0"/>
          </a:p>
          <a:p>
            <a:pPr marL="0" indent="0">
              <a:buNone/>
            </a:pPr>
            <a:endParaRPr lang="en-US" altLang="zh-TW" dirty="0"/>
          </a:p>
          <a:p>
            <a:r>
              <a:rPr lang="zh-TW" altLang="en-US" dirty="0"/>
              <a:t>潛在危險性皮膚完整性受損</a:t>
            </a:r>
            <a:r>
              <a:rPr lang="en-US" altLang="zh-TW" dirty="0"/>
              <a:t>,</a:t>
            </a:r>
            <a:r>
              <a:rPr lang="zh-TW" altLang="en-US" dirty="0"/>
              <a:t>導因為化療的副作用造成皮膚乾燥</a:t>
            </a:r>
            <a:r>
              <a:rPr lang="en-US" altLang="zh-TW" dirty="0"/>
              <a:t>,</a:t>
            </a:r>
            <a:r>
              <a:rPr lang="zh-TW" altLang="en-US" dirty="0"/>
              <a:t>頭皮發紅及脫屑的情形 </a:t>
            </a:r>
          </a:p>
        </p:txBody>
      </p:sp>
    </p:spTree>
    <p:extLst>
      <p:ext uri="{BB962C8B-B14F-4D97-AF65-F5344CB8AC3E}">
        <p14:creationId xmlns:p14="http://schemas.microsoft.com/office/powerpoint/2010/main" val="22450569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3">
                <a:lumMod val="40000"/>
                <a:lumOff val="60000"/>
              </a:schemeClr>
            </a:gs>
            <a:gs pos="100000">
              <a:schemeClr val="accent6">
                <a:lumMod val="40000"/>
                <a:lumOff val="60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40F7EB6-9B07-7159-C46B-59EE91397565}"/>
              </a:ext>
            </a:extLst>
          </p:cNvPr>
          <p:cNvSpPr>
            <a:spLocks noGrp="1"/>
          </p:cNvSpPr>
          <p:nvPr>
            <p:ph type="title"/>
          </p:nvPr>
        </p:nvSpPr>
        <p:spPr/>
        <p:txBody>
          <a:bodyPr/>
          <a:lstStyle/>
          <a:p>
            <a:r>
              <a:rPr lang="zh-TW" altLang="en-US" dirty="0"/>
              <a:t>配方</a:t>
            </a:r>
          </a:p>
        </p:txBody>
      </p:sp>
      <p:sp>
        <p:nvSpPr>
          <p:cNvPr id="3" name="內容版面配置區 2">
            <a:extLst>
              <a:ext uri="{FF2B5EF4-FFF2-40B4-BE49-F238E27FC236}">
                <a16:creationId xmlns:a16="http://schemas.microsoft.com/office/drawing/2014/main" id="{B87FE917-2CCA-B97D-4DA3-8A6D62B07A65}"/>
              </a:ext>
            </a:extLst>
          </p:cNvPr>
          <p:cNvSpPr>
            <a:spLocks noGrp="1"/>
          </p:cNvSpPr>
          <p:nvPr>
            <p:ph idx="1"/>
          </p:nvPr>
        </p:nvSpPr>
        <p:spPr/>
        <p:txBody>
          <a:bodyPr>
            <a:normAutofit fontScale="92500" lnSpcReduction="10000"/>
          </a:bodyPr>
          <a:lstStyle/>
          <a:p>
            <a:r>
              <a:rPr lang="en-US" altLang="zh-TW" dirty="0"/>
              <a:t>2023.12-29 </a:t>
            </a:r>
          </a:p>
          <a:p>
            <a:r>
              <a:rPr lang="zh-TW" altLang="en-US" dirty="0"/>
              <a:t>濃度</a:t>
            </a:r>
            <a:r>
              <a:rPr lang="en-US" altLang="zh-TW" dirty="0"/>
              <a:t>:3%</a:t>
            </a:r>
          </a:p>
          <a:p>
            <a:r>
              <a:rPr lang="en-US" altLang="zh-TW" dirty="0"/>
              <a:t>CO/ </a:t>
            </a:r>
            <a:r>
              <a:rPr lang="zh-TW" altLang="en-US" dirty="0"/>
              <a:t>荷荷芭油 </a:t>
            </a:r>
            <a:r>
              <a:rPr lang="en-US" altLang="zh-TW" dirty="0"/>
              <a:t>30ml </a:t>
            </a:r>
            <a:r>
              <a:rPr lang="zh-TW" altLang="en-US" dirty="0"/>
              <a:t>獨特質地，接近人體皮脂，適合敏感及問題肌膚，提供長效保護。</a:t>
            </a:r>
          </a:p>
          <a:p>
            <a:r>
              <a:rPr lang="en-US" altLang="zh-TW" dirty="0"/>
              <a:t>EO/ </a:t>
            </a:r>
            <a:r>
              <a:rPr lang="zh-TW" altLang="en-US" dirty="0"/>
              <a:t>乳香精油 </a:t>
            </a:r>
            <a:r>
              <a:rPr lang="en-US" altLang="zh-TW" dirty="0"/>
              <a:t>10D </a:t>
            </a:r>
            <a:r>
              <a:rPr lang="zh-TW" altLang="en-US" dirty="0"/>
              <a:t>深邃木香放鬆心情，提升情緒，舒緩心靈與肌膚，並促進心靈的靜謐感。</a:t>
            </a:r>
          </a:p>
          <a:p>
            <a:r>
              <a:rPr lang="en-US" altLang="zh-TW" dirty="0"/>
              <a:t>EO/ </a:t>
            </a:r>
            <a:r>
              <a:rPr lang="zh-TW" altLang="en-US" dirty="0"/>
              <a:t>大馬士革奧圖玫瑰精油 </a:t>
            </a:r>
            <a:r>
              <a:rPr lang="en-US" altLang="zh-TW" dirty="0"/>
              <a:t>Rose Otto 5D </a:t>
            </a:r>
            <a:r>
              <a:rPr lang="zh-TW" altLang="en-US" dirty="0"/>
              <a:t>香氣讓人感到舒緩和愉悅，它能滋潤肌膚並提升心情</a:t>
            </a:r>
          </a:p>
          <a:p>
            <a:r>
              <a:rPr lang="en-US" altLang="zh-TW" dirty="0"/>
              <a:t>EO/ </a:t>
            </a:r>
            <a:r>
              <a:rPr lang="zh-TW" altLang="en-US" dirty="0"/>
              <a:t>純正薰衣草精油 </a:t>
            </a:r>
            <a:r>
              <a:rPr lang="en-US" altLang="zh-TW" dirty="0"/>
              <a:t>3D </a:t>
            </a:r>
            <a:r>
              <a:rPr lang="zh-TW" altLang="en-US" dirty="0"/>
              <a:t>柔和的花香和草本氣息兼具的特質深受喜愛，能迅速營造放鬆的氛圍。適於護膚、按摩和居家芳香</a:t>
            </a:r>
          </a:p>
          <a:p>
            <a:r>
              <a:rPr lang="zh-TW" altLang="en-US" dirty="0"/>
              <a:t>夜晚睡前全身塗抹</a:t>
            </a:r>
          </a:p>
          <a:p>
            <a:endParaRPr lang="zh-TW" altLang="en-US" dirty="0"/>
          </a:p>
        </p:txBody>
      </p:sp>
    </p:spTree>
    <p:extLst>
      <p:ext uri="{BB962C8B-B14F-4D97-AF65-F5344CB8AC3E}">
        <p14:creationId xmlns:p14="http://schemas.microsoft.com/office/powerpoint/2010/main" val="9208039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40000"/>
                <a:lumOff val="60000"/>
              </a:schemeClr>
            </a:gs>
            <a:gs pos="100000">
              <a:schemeClr val="accent6">
                <a:lumMod val="40000"/>
                <a:lumOff val="60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0EA115D-B88A-0722-CFF4-62FFBAF87659}"/>
              </a:ext>
            </a:extLst>
          </p:cNvPr>
          <p:cNvSpPr>
            <a:spLocks noGrp="1"/>
          </p:cNvSpPr>
          <p:nvPr>
            <p:ph type="title"/>
          </p:nvPr>
        </p:nvSpPr>
        <p:spPr/>
        <p:txBody>
          <a:bodyPr/>
          <a:lstStyle/>
          <a:p>
            <a:r>
              <a:rPr lang="zh-TW" altLang="en-US" dirty="0"/>
              <a:t>配方</a:t>
            </a:r>
          </a:p>
        </p:txBody>
      </p:sp>
      <p:sp>
        <p:nvSpPr>
          <p:cNvPr id="3" name="內容版面配置區 2">
            <a:extLst>
              <a:ext uri="{FF2B5EF4-FFF2-40B4-BE49-F238E27FC236}">
                <a16:creationId xmlns:a16="http://schemas.microsoft.com/office/drawing/2014/main" id="{5E1E9F52-8C69-3335-EA07-B4AC914C9306}"/>
              </a:ext>
            </a:extLst>
          </p:cNvPr>
          <p:cNvSpPr>
            <a:spLocks noGrp="1"/>
          </p:cNvSpPr>
          <p:nvPr>
            <p:ph idx="1"/>
          </p:nvPr>
        </p:nvSpPr>
        <p:spPr/>
        <p:txBody>
          <a:bodyPr>
            <a:normAutofit fontScale="92500" lnSpcReduction="10000"/>
          </a:bodyPr>
          <a:lstStyle/>
          <a:p>
            <a:r>
              <a:rPr lang="en-US" altLang="zh-TW" dirty="0"/>
              <a:t>2024.01-05</a:t>
            </a:r>
          </a:p>
          <a:p>
            <a:r>
              <a:rPr lang="zh-TW" altLang="en-US" dirty="0"/>
              <a:t>濃度</a:t>
            </a:r>
            <a:r>
              <a:rPr lang="en-US" altLang="zh-TW" dirty="0"/>
              <a:t>: 3%</a:t>
            </a:r>
          </a:p>
          <a:p>
            <a:r>
              <a:rPr lang="en-US" altLang="zh-TW" dirty="0"/>
              <a:t>CO/ </a:t>
            </a:r>
            <a:r>
              <a:rPr lang="zh-TW" altLang="en-US" dirty="0"/>
              <a:t>金盞花油 </a:t>
            </a:r>
            <a:r>
              <a:rPr lang="en-US" altLang="zh-TW" dirty="0"/>
              <a:t>30ml </a:t>
            </a:r>
            <a:r>
              <a:rPr lang="zh-TW" altLang="en-US" dirty="0"/>
              <a:t>適合長時間按摩使用，蘊含豐富的維生素</a:t>
            </a:r>
            <a:r>
              <a:rPr lang="en-US" altLang="zh-TW" dirty="0"/>
              <a:t>E</a:t>
            </a:r>
            <a:r>
              <a:rPr lang="zh-TW" altLang="en-US" dirty="0"/>
              <a:t>與植物萃取精華，深層滋養肌膚，讓肌膚重現柔嫩光滑。</a:t>
            </a:r>
          </a:p>
          <a:p>
            <a:r>
              <a:rPr lang="en-US" altLang="zh-TW" dirty="0"/>
              <a:t>EO/ </a:t>
            </a:r>
            <a:r>
              <a:rPr lang="zh-TW" altLang="en-US" dirty="0"/>
              <a:t>乳香精油 </a:t>
            </a:r>
            <a:r>
              <a:rPr lang="en-US" altLang="zh-TW" dirty="0"/>
              <a:t>10D </a:t>
            </a:r>
            <a:r>
              <a:rPr lang="zh-TW" altLang="en-US" dirty="0"/>
              <a:t>深邃木香放鬆心情，提升情緒，舒緩心靈與肌膚，並促進心靈的靜謐感。</a:t>
            </a:r>
          </a:p>
          <a:p>
            <a:r>
              <a:rPr lang="en-US" altLang="zh-TW" dirty="0"/>
              <a:t>EO/ </a:t>
            </a:r>
            <a:r>
              <a:rPr lang="zh-TW" altLang="en-US" dirty="0"/>
              <a:t>檀香精油 </a:t>
            </a:r>
            <a:r>
              <a:rPr lang="en-US" altLang="zh-TW" dirty="0"/>
              <a:t>5D </a:t>
            </a:r>
            <a:r>
              <a:rPr lang="zh-TW" altLang="en-US" dirty="0"/>
              <a:t>柔和而濃郁的木質香氣，讓人感受到深度的放鬆與寧靜。</a:t>
            </a:r>
          </a:p>
          <a:p>
            <a:r>
              <a:rPr lang="en-US" altLang="zh-TW" dirty="0"/>
              <a:t>EO/ </a:t>
            </a:r>
            <a:r>
              <a:rPr lang="zh-TW" altLang="en-US" dirty="0"/>
              <a:t>德國洋甘菊精油 </a:t>
            </a:r>
            <a:r>
              <a:rPr lang="en-US" altLang="zh-TW" dirty="0"/>
              <a:t>Chamomile Ge 3D </a:t>
            </a:r>
            <a:r>
              <a:rPr lang="zh-TW" altLang="en-US" dirty="0"/>
              <a:t>舒緩肌膚的不適感，帶來溫和的護理效果。</a:t>
            </a:r>
          </a:p>
          <a:p>
            <a:r>
              <a:rPr lang="zh-TW" altLang="en-US" dirty="0"/>
              <a:t>每天夜晚睡前全身塗抹</a:t>
            </a:r>
          </a:p>
          <a:p>
            <a:endParaRPr lang="zh-TW" altLang="en-US" dirty="0"/>
          </a:p>
        </p:txBody>
      </p:sp>
    </p:spTree>
    <p:extLst>
      <p:ext uri="{BB962C8B-B14F-4D97-AF65-F5344CB8AC3E}">
        <p14:creationId xmlns:p14="http://schemas.microsoft.com/office/powerpoint/2010/main" val="7514225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4">
                <a:lumMod val="60000"/>
                <a:lumOff val="40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D335755-6282-D58C-2A7A-FAEDBBA56980}"/>
              </a:ext>
            </a:extLst>
          </p:cNvPr>
          <p:cNvSpPr>
            <a:spLocks noGrp="1"/>
          </p:cNvSpPr>
          <p:nvPr>
            <p:ph type="title"/>
          </p:nvPr>
        </p:nvSpPr>
        <p:spPr/>
        <p:txBody>
          <a:bodyPr/>
          <a:lstStyle/>
          <a:p>
            <a:r>
              <a:rPr lang="zh-TW" altLang="en-US" dirty="0"/>
              <a:t>配方</a:t>
            </a:r>
          </a:p>
        </p:txBody>
      </p:sp>
      <p:sp>
        <p:nvSpPr>
          <p:cNvPr id="3" name="內容版面配置區 2">
            <a:extLst>
              <a:ext uri="{FF2B5EF4-FFF2-40B4-BE49-F238E27FC236}">
                <a16:creationId xmlns:a16="http://schemas.microsoft.com/office/drawing/2014/main" id="{BE0DB108-0CBC-CA20-0476-ACAE1BF13800}"/>
              </a:ext>
            </a:extLst>
          </p:cNvPr>
          <p:cNvSpPr>
            <a:spLocks noGrp="1"/>
          </p:cNvSpPr>
          <p:nvPr>
            <p:ph idx="1"/>
          </p:nvPr>
        </p:nvSpPr>
        <p:spPr/>
        <p:txBody>
          <a:bodyPr>
            <a:normAutofit fontScale="92500" lnSpcReduction="20000"/>
          </a:bodyPr>
          <a:lstStyle/>
          <a:p>
            <a:r>
              <a:rPr lang="en-US" altLang="zh-TW" dirty="0"/>
              <a:t>2024.01-08</a:t>
            </a:r>
          </a:p>
          <a:p>
            <a:r>
              <a:rPr lang="zh-TW" altLang="en-US" dirty="0"/>
              <a:t>濃度</a:t>
            </a:r>
            <a:r>
              <a:rPr lang="en-US" altLang="zh-TW" dirty="0"/>
              <a:t>:3% </a:t>
            </a:r>
          </a:p>
          <a:p>
            <a:r>
              <a:rPr lang="en-US" altLang="zh-TW" dirty="0"/>
              <a:t>CO/ </a:t>
            </a:r>
            <a:r>
              <a:rPr lang="zh-TW" altLang="en-US" dirty="0"/>
              <a:t>荷荷芭油 </a:t>
            </a:r>
            <a:r>
              <a:rPr lang="en-US" altLang="zh-TW" dirty="0"/>
              <a:t>20ml </a:t>
            </a:r>
            <a:r>
              <a:rPr lang="zh-TW" altLang="en-US" dirty="0"/>
              <a:t>具有優良的滲透性及保濕效果，非常適合敏感性及乾燥問題膚質。 </a:t>
            </a:r>
          </a:p>
          <a:p>
            <a:r>
              <a:rPr lang="en-US" altLang="zh-TW" dirty="0"/>
              <a:t>CO/ </a:t>
            </a:r>
            <a:r>
              <a:rPr lang="zh-TW" altLang="en-US" dirty="0"/>
              <a:t>甜杏仁油 </a:t>
            </a:r>
            <a:r>
              <a:rPr lang="en-US" altLang="zh-TW" dirty="0"/>
              <a:t>10ml </a:t>
            </a:r>
            <a:r>
              <a:rPr lang="zh-TW" altLang="en-US" dirty="0"/>
              <a:t>質地溫和，易於吸收，不黏膩，帶來輕盈舒適感受。 </a:t>
            </a:r>
          </a:p>
          <a:p>
            <a:r>
              <a:rPr lang="en-US" altLang="zh-TW" dirty="0"/>
              <a:t>EO/ </a:t>
            </a:r>
            <a:r>
              <a:rPr lang="zh-TW" altLang="en-US" dirty="0"/>
              <a:t>檀香精油 </a:t>
            </a:r>
            <a:r>
              <a:rPr lang="en-US" altLang="zh-TW" dirty="0"/>
              <a:t>10D </a:t>
            </a:r>
            <a:r>
              <a:rPr lang="zh-TW" altLang="en-US" dirty="0"/>
              <a:t>帶來深度放鬆，舒緩心靈與肌膚，安撫焦躁不安。</a:t>
            </a:r>
          </a:p>
          <a:p>
            <a:r>
              <a:rPr lang="en-US" altLang="zh-TW" dirty="0"/>
              <a:t>EO/ </a:t>
            </a:r>
            <a:r>
              <a:rPr lang="zh-TW" altLang="en-US" dirty="0"/>
              <a:t>苦橙葉精油 </a:t>
            </a:r>
            <a:r>
              <a:rPr lang="en-US" altLang="zh-TW" dirty="0"/>
              <a:t>5D </a:t>
            </a:r>
            <a:r>
              <a:rPr lang="zh-TW" altLang="en-US" dirty="0"/>
              <a:t>幫助舒緩緊張情緒  </a:t>
            </a:r>
            <a:endParaRPr lang="en-US" altLang="zh-TW" dirty="0"/>
          </a:p>
          <a:p>
            <a:r>
              <a:rPr lang="en-US" altLang="zh-TW" dirty="0"/>
              <a:t>EO/ </a:t>
            </a:r>
            <a:r>
              <a:rPr lang="zh-TW" altLang="en-US" dirty="0"/>
              <a:t>純正薰衣草精油 </a:t>
            </a:r>
            <a:r>
              <a:rPr lang="en-US" altLang="zh-TW" dirty="0"/>
              <a:t>3D </a:t>
            </a:r>
            <a:r>
              <a:rPr lang="zh-TW" altLang="en-US" dirty="0"/>
              <a:t>富含乙酸沉香酯（</a:t>
            </a:r>
            <a:r>
              <a:rPr lang="en-US" altLang="zh-TW" dirty="0"/>
              <a:t>linalyl acetate</a:t>
            </a:r>
            <a:r>
              <a:rPr lang="zh-TW" altLang="en-US" dirty="0"/>
              <a:t>）以及沉香醇（</a:t>
            </a:r>
            <a:r>
              <a:rPr lang="en-US" altLang="zh-TW" dirty="0"/>
              <a:t>linalool</a:t>
            </a:r>
            <a:r>
              <a:rPr lang="zh-TW" altLang="en-US" dirty="0"/>
              <a:t>），具有最豐富的功效，特別適合日常護理。 </a:t>
            </a:r>
          </a:p>
          <a:p>
            <a:r>
              <a:rPr lang="zh-TW" altLang="en-US" dirty="0"/>
              <a:t>使用方式與頻率：睡前全身塗抹 </a:t>
            </a:r>
            <a:endParaRPr lang="en-US" altLang="zh-TW" dirty="0"/>
          </a:p>
          <a:p>
            <a:r>
              <a:rPr lang="zh-TW" altLang="en-US" dirty="0"/>
              <a:t>調整基底油為複方形式</a:t>
            </a:r>
            <a:r>
              <a:rPr lang="en-US" altLang="zh-TW" dirty="0"/>
              <a:t>,</a:t>
            </a:r>
            <a:r>
              <a:rPr lang="zh-TW" altLang="en-US" dirty="0"/>
              <a:t>增加滋潤度但保有不黏膩的特質</a:t>
            </a:r>
          </a:p>
          <a:p>
            <a:endParaRPr lang="zh-TW" altLang="en-US" dirty="0"/>
          </a:p>
        </p:txBody>
      </p:sp>
    </p:spTree>
    <p:extLst>
      <p:ext uri="{BB962C8B-B14F-4D97-AF65-F5344CB8AC3E}">
        <p14:creationId xmlns:p14="http://schemas.microsoft.com/office/powerpoint/2010/main" val="31191177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3">
                <a:lumMod val="20000"/>
                <a:lumOff val="80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F4B8BF0-8487-0C20-D7AC-F967334A05DB}"/>
              </a:ext>
            </a:extLst>
          </p:cNvPr>
          <p:cNvSpPr>
            <a:spLocks noGrp="1"/>
          </p:cNvSpPr>
          <p:nvPr>
            <p:ph type="title"/>
          </p:nvPr>
        </p:nvSpPr>
        <p:spPr/>
        <p:txBody>
          <a:bodyPr/>
          <a:lstStyle/>
          <a:p>
            <a:r>
              <a:rPr lang="zh-TW" altLang="en-US" dirty="0"/>
              <a:t>配方</a:t>
            </a:r>
          </a:p>
        </p:txBody>
      </p:sp>
      <p:sp>
        <p:nvSpPr>
          <p:cNvPr id="3" name="內容版面配置區 2">
            <a:extLst>
              <a:ext uri="{FF2B5EF4-FFF2-40B4-BE49-F238E27FC236}">
                <a16:creationId xmlns:a16="http://schemas.microsoft.com/office/drawing/2014/main" id="{EE07FC68-ECCB-303E-6104-9AD653B60B73}"/>
              </a:ext>
            </a:extLst>
          </p:cNvPr>
          <p:cNvSpPr>
            <a:spLocks noGrp="1"/>
          </p:cNvSpPr>
          <p:nvPr>
            <p:ph idx="1"/>
          </p:nvPr>
        </p:nvSpPr>
        <p:spPr/>
        <p:txBody>
          <a:bodyPr>
            <a:normAutofit fontScale="92500" lnSpcReduction="20000"/>
          </a:bodyPr>
          <a:lstStyle/>
          <a:p>
            <a:r>
              <a:rPr lang="en-US" altLang="zh-TW" dirty="0"/>
              <a:t>2024.01-12</a:t>
            </a:r>
          </a:p>
          <a:p>
            <a:r>
              <a:rPr lang="zh-TW" altLang="en-US" dirty="0"/>
              <a:t>濃度</a:t>
            </a:r>
            <a:r>
              <a:rPr lang="en-US" altLang="zh-TW" dirty="0"/>
              <a:t>:3% </a:t>
            </a:r>
          </a:p>
          <a:p>
            <a:r>
              <a:rPr lang="en-US" altLang="zh-TW" dirty="0"/>
              <a:t>CO/ </a:t>
            </a:r>
            <a:r>
              <a:rPr lang="zh-TW" altLang="en-US" dirty="0"/>
              <a:t>甜杏仁油 </a:t>
            </a:r>
            <a:r>
              <a:rPr lang="en-US" altLang="zh-TW" dirty="0"/>
              <a:t>40ml </a:t>
            </a:r>
            <a:r>
              <a:rPr lang="zh-TW" altLang="en-US" dirty="0"/>
              <a:t>溫和滋潤，輕盈質地，呵護肌膚</a:t>
            </a:r>
          </a:p>
          <a:p>
            <a:r>
              <a:rPr lang="en-US" altLang="zh-TW" dirty="0"/>
              <a:t>CO/ </a:t>
            </a:r>
            <a:r>
              <a:rPr lang="zh-TW" altLang="en-US" dirty="0"/>
              <a:t>玫瑰果油 </a:t>
            </a:r>
            <a:r>
              <a:rPr lang="en-US" altLang="zh-TW" dirty="0"/>
              <a:t>10ml </a:t>
            </a:r>
            <a:r>
              <a:rPr lang="zh-TW" altLang="en-US" dirty="0"/>
              <a:t>玫瑰果油含有大量的維他命</a:t>
            </a:r>
            <a:r>
              <a:rPr lang="en-US" altLang="zh-TW" dirty="0"/>
              <a:t>C</a:t>
            </a:r>
            <a:r>
              <a:rPr lang="zh-TW" altLang="en-US" dirty="0"/>
              <a:t>、</a:t>
            </a:r>
            <a:r>
              <a:rPr lang="en-US" altLang="zh-TW" dirty="0"/>
              <a:t>E</a:t>
            </a:r>
            <a:r>
              <a:rPr lang="zh-TW" altLang="en-US" dirty="0"/>
              <a:t>，能促進肌膚再生 </a:t>
            </a:r>
          </a:p>
          <a:p>
            <a:r>
              <a:rPr lang="en-US" altLang="zh-TW" dirty="0"/>
              <a:t>EO/ </a:t>
            </a:r>
            <a:r>
              <a:rPr lang="zh-TW" altLang="en-US" dirty="0"/>
              <a:t>天竺葵精油 </a:t>
            </a:r>
            <a:r>
              <a:rPr lang="en-US" altLang="zh-TW" dirty="0"/>
              <a:t>15D </a:t>
            </a:r>
            <a:r>
              <a:rPr lang="zh-TW" altLang="en-US" dirty="0"/>
              <a:t>獨特的香氣能調理情緒，令人感到舒適與愉悅。</a:t>
            </a:r>
          </a:p>
          <a:p>
            <a:r>
              <a:rPr lang="en-US" altLang="zh-TW" dirty="0"/>
              <a:t>EO/ </a:t>
            </a:r>
            <a:r>
              <a:rPr lang="zh-TW" altLang="en-US" dirty="0"/>
              <a:t>花梨木精油 </a:t>
            </a:r>
            <a:r>
              <a:rPr lang="en-US" altLang="zh-TW" dirty="0"/>
              <a:t>10D </a:t>
            </a:r>
            <a:r>
              <a:rPr lang="zh-TW" altLang="en-US" dirty="0"/>
              <a:t>氣味分子以沉香醇為主。濃郁、溫暖的木質香氣，讓人感受到大自然的氣息。幫助放鬆心情、舒緩壓力</a:t>
            </a:r>
          </a:p>
          <a:p>
            <a:r>
              <a:rPr lang="en-US" altLang="zh-TW" dirty="0"/>
              <a:t>EO/ </a:t>
            </a:r>
            <a:r>
              <a:rPr lang="zh-TW" altLang="en-US" dirty="0"/>
              <a:t>乳香精油 </a:t>
            </a:r>
            <a:r>
              <a:rPr lang="en-US" altLang="zh-TW" dirty="0"/>
              <a:t>5D </a:t>
            </a:r>
            <a:r>
              <a:rPr lang="zh-TW" altLang="en-US" dirty="0"/>
              <a:t>獨特的溫暖木質香氣，令人感到放鬆和平靜。滋潤修護肌膚  </a:t>
            </a:r>
          </a:p>
          <a:p>
            <a:r>
              <a:rPr lang="zh-TW" altLang="en-US" dirty="0"/>
              <a:t>使用建議： 全身塗抹</a:t>
            </a:r>
            <a:r>
              <a:rPr lang="en-US" altLang="zh-TW" dirty="0"/>
              <a:t>,</a:t>
            </a:r>
            <a:r>
              <a:rPr lang="zh-TW" altLang="en-US" dirty="0"/>
              <a:t>一天至少兩次 </a:t>
            </a:r>
            <a:endParaRPr lang="en-US" altLang="zh-TW" dirty="0"/>
          </a:p>
          <a:p>
            <a:r>
              <a:rPr lang="zh-TW" altLang="en-US" dirty="0"/>
              <a:t>基底油加入玫瑰果油並加大容量</a:t>
            </a:r>
            <a:r>
              <a:rPr lang="en-US" altLang="zh-TW" dirty="0"/>
              <a:t>,</a:t>
            </a:r>
            <a:r>
              <a:rPr lang="zh-TW" altLang="en-US" dirty="0"/>
              <a:t>因應極度乾燥的肌膚的需求</a:t>
            </a:r>
          </a:p>
          <a:p>
            <a:endParaRPr lang="zh-TW" altLang="en-US" dirty="0"/>
          </a:p>
        </p:txBody>
      </p:sp>
    </p:spTree>
    <p:extLst>
      <p:ext uri="{BB962C8B-B14F-4D97-AF65-F5344CB8AC3E}">
        <p14:creationId xmlns:p14="http://schemas.microsoft.com/office/powerpoint/2010/main" val="18518241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20000"/>
                <a:lumOff val="80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A407868-D7EC-BA3A-0B57-7F91AF9B32CA}"/>
              </a:ext>
            </a:extLst>
          </p:cNvPr>
          <p:cNvSpPr>
            <a:spLocks noGrp="1"/>
          </p:cNvSpPr>
          <p:nvPr>
            <p:ph type="title"/>
          </p:nvPr>
        </p:nvSpPr>
        <p:spPr/>
        <p:txBody>
          <a:bodyPr/>
          <a:lstStyle/>
          <a:p>
            <a:r>
              <a:rPr lang="zh-TW" altLang="en-US" dirty="0"/>
              <a:t>配方</a:t>
            </a:r>
          </a:p>
        </p:txBody>
      </p:sp>
      <p:sp>
        <p:nvSpPr>
          <p:cNvPr id="3" name="內容版面配置區 2">
            <a:extLst>
              <a:ext uri="{FF2B5EF4-FFF2-40B4-BE49-F238E27FC236}">
                <a16:creationId xmlns:a16="http://schemas.microsoft.com/office/drawing/2014/main" id="{E42BAA35-D61E-3D44-5088-5878C6976BA5}"/>
              </a:ext>
            </a:extLst>
          </p:cNvPr>
          <p:cNvSpPr>
            <a:spLocks noGrp="1"/>
          </p:cNvSpPr>
          <p:nvPr>
            <p:ph idx="1"/>
          </p:nvPr>
        </p:nvSpPr>
        <p:spPr/>
        <p:txBody>
          <a:bodyPr>
            <a:normAutofit lnSpcReduction="10000"/>
          </a:bodyPr>
          <a:lstStyle/>
          <a:p>
            <a:r>
              <a:rPr lang="en-US" altLang="zh-TW" dirty="0"/>
              <a:t>2024.01-19</a:t>
            </a:r>
          </a:p>
          <a:p>
            <a:r>
              <a:rPr lang="en-US" altLang="zh-TW" dirty="0"/>
              <a:t>CO/ </a:t>
            </a:r>
            <a:r>
              <a:rPr lang="zh-TW" altLang="en-US" dirty="0"/>
              <a:t>金盞花油 </a:t>
            </a:r>
            <a:r>
              <a:rPr lang="en-US" altLang="zh-TW" dirty="0"/>
              <a:t>40ml </a:t>
            </a:r>
            <a:r>
              <a:rPr lang="zh-TW" altLang="en-US" dirty="0"/>
              <a:t>溫和修護，紓緩肌膚不適感，提升肌膚舒適度</a:t>
            </a:r>
          </a:p>
          <a:p>
            <a:r>
              <a:rPr lang="en-US" altLang="zh-TW" dirty="0"/>
              <a:t>CO/ </a:t>
            </a:r>
            <a:r>
              <a:rPr lang="zh-TW" altLang="en-US" dirty="0"/>
              <a:t>玫瑰果油 </a:t>
            </a:r>
            <a:r>
              <a:rPr lang="en-US" altLang="zh-TW" dirty="0"/>
              <a:t>10ml </a:t>
            </a:r>
            <a:r>
              <a:rPr lang="zh-TW" altLang="en-US" dirty="0"/>
              <a:t>質地滋養潤滑。</a:t>
            </a:r>
          </a:p>
          <a:p>
            <a:r>
              <a:rPr lang="en-US" altLang="zh-TW" dirty="0"/>
              <a:t>EO/ </a:t>
            </a:r>
            <a:r>
              <a:rPr lang="zh-TW" altLang="en-US" dirty="0"/>
              <a:t>純正薰衣草精油 </a:t>
            </a:r>
            <a:r>
              <a:rPr lang="en-US" altLang="zh-TW" dirty="0"/>
              <a:t>5D </a:t>
            </a:r>
            <a:r>
              <a:rPr lang="zh-TW" altLang="en-US" dirty="0"/>
              <a:t>氣味甜美溫柔</a:t>
            </a:r>
            <a:r>
              <a:rPr lang="en-US" altLang="zh-TW" dirty="0"/>
              <a:t>,</a:t>
            </a:r>
            <a:r>
              <a:rPr lang="zh-TW" altLang="en-US" dirty="0"/>
              <a:t>幫助放鬆舒緩 </a:t>
            </a:r>
          </a:p>
          <a:p>
            <a:r>
              <a:rPr lang="en-US" altLang="zh-TW" dirty="0"/>
              <a:t>EO/ </a:t>
            </a:r>
            <a:r>
              <a:rPr lang="zh-TW" altLang="en-US" dirty="0"/>
              <a:t>花梨木精油 </a:t>
            </a:r>
            <a:r>
              <a:rPr lang="en-US" altLang="zh-TW" dirty="0"/>
              <a:t>10D </a:t>
            </a:r>
            <a:r>
              <a:rPr lang="zh-TW" altLang="en-US" dirty="0"/>
              <a:t>幫助精神放鬆、帶來平靜、增進睡眠品質 </a:t>
            </a:r>
          </a:p>
          <a:p>
            <a:r>
              <a:rPr lang="en-US" altLang="zh-TW" dirty="0"/>
              <a:t>EO/ </a:t>
            </a:r>
            <a:r>
              <a:rPr lang="zh-TW" altLang="en-US" dirty="0"/>
              <a:t>大馬士革奧圖玫瑰精油 </a:t>
            </a:r>
            <a:r>
              <a:rPr lang="en-US" altLang="zh-TW" dirty="0"/>
              <a:t>15D </a:t>
            </a:r>
            <a:r>
              <a:rPr lang="zh-TW" altLang="en-US" dirty="0"/>
              <a:t>能滋潤肌膚並提升心情，提供情緒上的支持。  </a:t>
            </a:r>
          </a:p>
          <a:p>
            <a:r>
              <a:rPr lang="zh-TW" altLang="en-US" dirty="0"/>
              <a:t>使用建議： 一天中視需要使用</a:t>
            </a:r>
            <a:r>
              <a:rPr lang="en-US" altLang="zh-TW" dirty="0"/>
              <a:t>,</a:t>
            </a:r>
            <a:r>
              <a:rPr lang="zh-TW" altLang="en-US" dirty="0"/>
              <a:t>全身塗抹 </a:t>
            </a:r>
            <a:endParaRPr lang="en-US" altLang="zh-TW" dirty="0"/>
          </a:p>
          <a:p>
            <a:r>
              <a:rPr lang="zh-TW" altLang="en-US" dirty="0"/>
              <a:t>維持大容量以及複方基底油的形式</a:t>
            </a:r>
          </a:p>
          <a:p>
            <a:endParaRPr lang="zh-TW" altLang="en-US" dirty="0"/>
          </a:p>
        </p:txBody>
      </p:sp>
    </p:spTree>
    <p:extLst>
      <p:ext uri="{BB962C8B-B14F-4D97-AF65-F5344CB8AC3E}">
        <p14:creationId xmlns:p14="http://schemas.microsoft.com/office/powerpoint/2010/main" val="1921071541"/>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TotalTime>
  <Words>1084</Words>
  <Application>Microsoft Office PowerPoint</Application>
  <PresentationFormat>寬螢幕</PresentationFormat>
  <Paragraphs>65</Paragraphs>
  <Slides>11</Slides>
  <Notes>1</Notes>
  <HiddenSlides>0</HiddenSlides>
  <MMClips>0</MMClips>
  <ScaleCrop>false</ScaleCrop>
  <HeadingPairs>
    <vt:vector size="6" baseType="variant">
      <vt:variant>
        <vt:lpstr>使用字型</vt:lpstr>
      </vt:variant>
      <vt:variant>
        <vt:i4>3</vt:i4>
      </vt:variant>
      <vt:variant>
        <vt:lpstr>佈景主題</vt:lpstr>
      </vt:variant>
      <vt:variant>
        <vt:i4>1</vt:i4>
      </vt:variant>
      <vt:variant>
        <vt:lpstr>投影片標題</vt:lpstr>
      </vt:variant>
      <vt:variant>
        <vt:i4>11</vt:i4>
      </vt:variant>
    </vt:vector>
  </HeadingPairs>
  <TitlesOfParts>
    <vt:vector size="15" baseType="lpstr">
      <vt:lpstr>Arial</vt:lpstr>
      <vt:lpstr>Calibri</vt:lpstr>
      <vt:lpstr>Calibri Light</vt:lpstr>
      <vt:lpstr>Office 佈景主題</vt:lpstr>
      <vt:lpstr>喘息的港灣</vt:lpstr>
      <vt:lpstr>個案為一位診斷確認為肺癌合併腦轉移(Brain tumor and mediastinum lymph node are compatible withpulmonary carcinomas with metastasis),並進行手術移除腫瘤及前額葉、顳葉及頂葉局部腦組織(Right F-T-P craniotomy with removal tumor),手術後接受全腦放射線治療(Wholebrain radiotherapy)的70歲男性  這位70歲男性手術後出院返家,無法自我照顧,臥床並由家人配合長照(Long-Term Care)服務(Home services)(Domestic chore services)進行照護,持續以口服標靶藥物(targettherapy)控制病情  </vt:lpstr>
      <vt:lpstr>症狀</vt:lpstr>
      <vt:lpstr>護理診斷</vt:lpstr>
      <vt:lpstr>配方</vt:lpstr>
      <vt:lpstr>配方</vt:lpstr>
      <vt:lpstr>配方</vt:lpstr>
      <vt:lpstr>配方</vt:lpstr>
      <vt:lpstr>配方</vt:lpstr>
      <vt:lpstr>追蹤結果</vt:lpstr>
      <vt:lpstr>家屬回饋</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Congtat Cia</dc:creator>
  <cp:lastModifiedBy>Congtat Cia</cp:lastModifiedBy>
  <cp:revision>8</cp:revision>
  <dcterms:created xsi:type="dcterms:W3CDTF">2025-03-02T16:43:44Z</dcterms:created>
  <dcterms:modified xsi:type="dcterms:W3CDTF">2025-03-06T10:43:39Z</dcterms:modified>
</cp:coreProperties>
</file>