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74" r:id="rId4"/>
    <p:sldId id="263" r:id="rId5"/>
    <p:sldId id="277" r:id="rId6"/>
    <p:sldId id="278" r:id="rId7"/>
    <p:sldId id="282" r:id="rId8"/>
    <p:sldId id="264" r:id="rId9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5000" autoAdjust="0"/>
  </p:normalViewPr>
  <p:slideViewPr>
    <p:cSldViewPr>
      <p:cViewPr varScale="1">
        <p:scale>
          <a:sx n="48" d="100"/>
          <a:sy n="48" d="100"/>
        </p:scale>
        <p:origin x="67" y="7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/>
              <a:t>傷口疼痛指數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疼痛指數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工作表1!$A$2:$A$6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5</c:v>
                </c:pt>
                <c:pt idx="1">
                  <c:v>4.5</c:v>
                </c:pt>
                <c:pt idx="2">
                  <c:v>3</c:v>
                </c:pt>
                <c:pt idx="3">
                  <c:v>2.5</c:v>
                </c:pt>
                <c:pt idx="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13-4062-9D48-33B0AD608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77472"/>
        <c:axId val="50978432"/>
      </c:lineChart>
      <c:catAx>
        <c:axId val="5097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0978432"/>
        <c:crosses val="autoZero"/>
        <c:auto val="1"/>
        <c:lblAlgn val="ctr"/>
        <c:lblOffset val="100"/>
        <c:noMultiLvlLbl val="0"/>
      </c:catAx>
      <c:valAx>
        <c:axId val="5097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097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睡眠指數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工作表1!$A$2:$A$6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94-4327-87F7-1071A9B26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2235487"/>
        <c:axId val="882236447"/>
      </c:lineChart>
      <c:catAx>
        <c:axId val="88223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82236447"/>
        <c:crosses val="autoZero"/>
        <c:auto val="1"/>
        <c:lblAlgn val="ctr"/>
        <c:lblOffset val="100"/>
        <c:noMultiLvlLbl val="0"/>
      </c:catAx>
      <c:valAx>
        <c:axId val="88223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8223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E3534-7A9E-4A7B-BE65-E8371A7D42B4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4F33E99A-F1D5-4AF1-8CF3-EEECFD314413}">
      <dgm:prSet phldrT="[文字]" custT="1"/>
      <dgm:spPr/>
      <dgm:t>
        <a:bodyPr/>
        <a:lstStyle/>
        <a:p>
          <a:r>
            <a:rPr lang="en-US" altLang="zh-TW" sz="1400" b="1" i="0" dirty="0"/>
            <a:t>2/15-</a:t>
          </a:r>
          <a:r>
            <a:rPr lang="zh-TW" altLang="en-US" sz="1200" b="0" i="0" dirty="0"/>
            <a:t>個案自述晚上排便時，肛門口異常疼痛，且流血；用手觸碰肛門口，明顯感覺到有異狀物堵在肛門口，觸碰它會疼痛，故先行溫水坐浴及溫水中加入乳香精油、薰衣草精油、絲柏精油先行止痛、消炎</a:t>
          </a:r>
          <a:endParaRPr lang="zh-TW" altLang="en-US" sz="1200" dirty="0"/>
        </a:p>
      </dgm:t>
    </dgm:pt>
    <dgm:pt modelId="{C8863DCF-ECF5-45B5-B61A-CD8B8CDD943E}" type="parTrans" cxnId="{7D207BBF-8602-44ED-B707-575CC321909C}">
      <dgm:prSet/>
      <dgm:spPr/>
      <dgm:t>
        <a:bodyPr/>
        <a:lstStyle/>
        <a:p>
          <a:endParaRPr lang="zh-TW" altLang="en-US"/>
        </a:p>
      </dgm:t>
    </dgm:pt>
    <dgm:pt modelId="{4EC01ED5-224B-4C6B-BC67-8F658F79E412}" type="sibTrans" cxnId="{7D207BBF-8602-44ED-B707-575CC321909C}">
      <dgm:prSet/>
      <dgm:spPr/>
      <dgm:t>
        <a:bodyPr/>
        <a:lstStyle/>
        <a:p>
          <a:endParaRPr lang="zh-TW" altLang="en-US"/>
        </a:p>
      </dgm:t>
    </dgm:pt>
    <dgm:pt modelId="{CB732AFD-5897-4D33-99DD-C9F08D4E4105}">
      <dgm:prSet phldrT="[文字]"/>
      <dgm:spPr/>
      <dgm:t>
        <a:bodyPr/>
        <a:lstStyle/>
        <a:p>
          <a:r>
            <a:rPr lang="en-US" altLang="zh-TW" b="0" i="0" dirty="0"/>
            <a:t>2/16-</a:t>
          </a:r>
          <a:r>
            <a:rPr lang="zh-TW" altLang="en-US" b="0" i="0" dirty="0"/>
            <a:t>個案表示早上已比昨日減輕疼痛許多，但因是外痔關係故還是就醫，醫師診斷為血栓痔，故當日進行血栓切除術，術後麻藥退去後吃抗生素，但傷口還是疼痛，故調配精油，於早晚擦拭後進行坐浴。</a:t>
          </a:r>
          <a:endParaRPr lang="zh-TW" altLang="en-US" dirty="0"/>
        </a:p>
      </dgm:t>
    </dgm:pt>
    <dgm:pt modelId="{F3BF74AB-658D-441B-A515-40D932819051}" type="parTrans" cxnId="{E4271E31-9391-4652-945A-A8EC97E2182F}">
      <dgm:prSet/>
      <dgm:spPr/>
      <dgm:t>
        <a:bodyPr/>
        <a:lstStyle/>
        <a:p>
          <a:endParaRPr lang="zh-TW" altLang="en-US"/>
        </a:p>
      </dgm:t>
    </dgm:pt>
    <dgm:pt modelId="{E183C974-D426-4299-AA19-7DFBFCFAB5F8}" type="sibTrans" cxnId="{E4271E31-9391-4652-945A-A8EC97E2182F}">
      <dgm:prSet/>
      <dgm:spPr/>
      <dgm:t>
        <a:bodyPr/>
        <a:lstStyle/>
        <a:p>
          <a:endParaRPr lang="zh-TW" altLang="en-US"/>
        </a:p>
      </dgm:t>
    </dgm:pt>
    <dgm:pt modelId="{A56E00DD-D6BC-4018-B3B4-A50277CCE4FB}">
      <dgm:prSet/>
      <dgm:spPr/>
      <dgm:t>
        <a:bodyPr/>
        <a:lstStyle/>
        <a:p>
          <a:r>
            <a:rPr lang="en-US" altLang="zh-TW" b="0" i="0" dirty="0"/>
            <a:t>2/23-</a:t>
          </a:r>
          <a:r>
            <a:rPr lang="zh-TW" altLang="en-US" b="0" i="0" dirty="0"/>
            <a:t>開刀後一個禮拜後回診，醫師表示傷口已開始癒合，但還需要早晚進行坐浴，排便後用濕紙巾擦拭乾淨後，於肛門口外抹上精油；但個案表示因傷口關係，睡眠有影響，睡不好，故調配好睡眠精油。</a:t>
          </a:r>
          <a:endParaRPr lang="zh-TW" altLang="en-US" dirty="0"/>
        </a:p>
      </dgm:t>
    </dgm:pt>
    <dgm:pt modelId="{6D058F9F-273F-46E4-A566-C842B9354FAE}" type="parTrans" cxnId="{4C42D1A2-5F90-4682-AAA4-E5ADF9ACBF89}">
      <dgm:prSet/>
      <dgm:spPr/>
      <dgm:t>
        <a:bodyPr/>
        <a:lstStyle/>
        <a:p>
          <a:endParaRPr lang="zh-TW" altLang="en-US"/>
        </a:p>
      </dgm:t>
    </dgm:pt>
    <dgm:pt modelId="{204912A6-8CEA-4D57-A62C-1D6829CC75CA}" type="sibTrans" cxnId="{4C42D1A2-5F90-4682-AAA4-E5ADF9ACBF89}">
      <dgm:prSet/>
      <dgm:spPr/>
      <dgm:t>
        <a:bodyPr/>
        <a:lstStyle/>
        <a:p>
          <a:endParaRPr lang="zh-TW" altLang="en-US"/>
        </a:p>
      </dgm:t>
    </dgm:pt>
    <dgm:pt modelId="{4614832D-C17F-4305-92F3-D9786DBC6EDF}">
      <dgm:prSet/>
      <dgm:spPr/>
      <dgm:t>
        <a:bodyPr/>
        <a:lstStyle/>
        <a:p>
          <a:r>
            <a:rPr lang="en-US" altLang="zh-TW" b="0" i="0" dirty="0"/>
            <a:t>3/8-</a:t>
          </a:r>
          <a:r>
            <a:rPr lang="zh-TW" altLang="en-US" b="0" i="0" dirty="0"/>
            <a:t>個案表示近期因多吃青菜</a:t>
          </a:r>
          <a:r>
            <a:rPr lang="en-US" altLang="zh-TW" b="0" i="0" dirty="0"/>
            <a:t>(</a:t>
          </a:r>
          <a:r>
            <a:rPr lang="zh-TW" altLang="en-US" b="0" i="0" dirty="0"/>
            <a:t>每日一定一碗</a:t>
          </a:r>
          <a:r>
            <a:rPr lang="en-US" altLang="zh-TW" b="0" i="0" dirty="0"/>
            <a:t>)</a:t>
          </a:r>
          <a:r>
            <a:rPr lang="zh-TW" altLang="en-US" b="0" i="0" dirty="0"/>
            <a:t>、水果</a:t>
          </a:r>
          <a:r>
            <a:rPr lang="en-US" altLang="zh-TW" b="0" i="0" dirty="0"/>
            <a:t>(</a:t>
          </a:r>
          <a:r>
            <a:rPr lang="zh-TW" altLang="en-US" b="0" i="0" dirty="0"/>
            <a:t>一晚</a:t>
          </a:r>
          <a:r>
            <a:rPr lang="en-US" altLang="zh-TW" b="0" i="0" dirty="0"/>
            <a:t>)</a:t>
          </a:r>
          <a:r>
            <a:rPr lang="zh-TW" altLang="en-US" b="0" i="0" dirty="0"/>
            <a:t>及喝足</a:t>
          </a:r>
          <a:r>
            <a:rPr lang="en-US" altLang="zh-TW" b="0" i="0" dirty="0"/>
            <a:t>2000C.C</a:t>
          </a:r>
          <a:r>
            <a:rPr lang="zh-TW" altLang="en-US" b="0" i="0" dirty="0"/>
            <a:t>的水</a:t>
          </a:r>
          <a:r>
            <a:rPr lang="en-US" altLang="zh-TW" b="0" i="0" dirty="0"/>
            <a:t>; </a:t>
          </a:r>
          <a:r>
            <a:rPr lang="zh-TW" altLang="en-US" b="0" i="0" dirty="0"/>
            <a:t>如上班白日比較無法做到，可以吃纖維酵素、益生菌或優酪乳，幫助排便順暢；每日至少排便</a:t>
          </a:r>
          <a:r>
            <a:rPr lang="en-US" altLang="zh-TW" b="0" i="0" dirty="0"/>
            <a:t>1</a:t>
          </a:r>
          <a:r>
            <a:rPr lang="zh-TW" altLang="en-US" b="0" i="0" dirty="0"/>
            <a:t>次，盡量避免糞便停留在直腸太久過硬，導致排便時摩擦到傷口</a:t>
          </a:r>
          <a:endParaRPr lang="zh-TW" altLang="en-US" dirty="0"/>
        </a:p>
      </dgm:t>
    </dgm:pt>
    <dgm:pt modelId="{0829BCB3-4C51-4FAB-8FEA-83B2FD2FD1E9}" type="parTrans" cxnId="{4AFA727D-6BC8-4921-A799-8B83771F56F4}">
      <dgm:prSet/>
      <dgm:spPr/>
      <dgm:t>
        <a:bodyPr/>
        <a:lstStyle/>
        <a:p>
          <a:endParaRPr lang="zh-TW" altLang="en-US"/>
        </a:p>
      </dgm:t>
    </dgm:pt>
    <dgm:pt modelId="{E07EB68E-80D3-468E-9F0F-75B933F13831}" type="sibTrans" cxnId="{4AFA727D-6BC8-4921-A799-8B83771F56F4}">
      <dgm:prSet/>
      <dgm:spPr/>
      <dgm:t>
        <a:bodyPr/>
        <a:lstStyle/>
        <a:p>
          <a:endParaRPr lang="zh-TW" altLang="en-US"/>
        </a:p>
      </dgm:t>
    </dgm:pt>
    <dgm:pt modelId="{128D2183-2A73-459C-8B26-FBCB6BAF1FFB}" type="pres">
      <dgm:prSet presAssocID="{CCAE3534-7A9E-4A7B-BE65-E8371A7D42B4}" presName="linearFlow" presStyleCnt="0">
        <dgm:presLayoutVars>
          <dgm:dir/>
          <dgm:resizeHandles val="exact"/>
        </dgm:presLayoutVars>
      </dgm:prSet>
      <dgm:spPr/>
    </dgm:pt>
    <dgm:pt modelId="{581DA3C7-A4CC-41F0-BCBC-7C3351381F47}" type="pres">
      <dgm:prSet presAssocID="{4F33E99A-F1D5-4AF1-8CF3-EEECFD314413}" presName="composite" presStyleCnt="0"/>
      <dgm:spPr/>
    </dgm:pt>
    <dgm:pt modelId="{D46167D2-62BF-4649-8FC6-5DA487CF475F}" type="pres">
      <dgm:prSet presAssocID="{4F33E99A-F1D5-4AF1-8CF3-EEECFD314413}" presName="imgShp" presStyleLbl="fgImgPlace1" presStyleIdx="0" presStyleCnt="4" custLinFactNeighborX="-3937" custLinFactNeighborY="215"/>
      <dgm:spPr/>
    </dgm:pt>
    <dgm:pt modelId="{F0696886-FF63-4CB5-AE91-D6B3FD429240}" type="pres">
      <dgm:prSet presAssocID="{4F33E99A-F1D5-4AF1-8CF3-EEECFD314413}" presName="txShp" presStyleLbl="node1" presStyleIdx="0" presStyleCnt="4">
        <dgm:presLayoutVars>
          <dgm:bulletEnabled val="1"/>
        </dgm:presLayoutVars>
      </dgm:prSet>
      <dgm:spPr/>
    </dgm:pt>
    <dgm:pt modelId="{86AB8581-E228-4EA6-8D38-2E3F0D198953}" type="pres">
      <dgm:prSet presAssocID="{4EC01ED5-224B-4C6B-BC67-8F658F79E412}" presName="spacing" presStyleCnt="0"/>
      <dgm:spPr/>
    </dgm:pt>
    <dgm:pt modelId="{B11C292F-29F9-4E31-8917-2529F82ABD33}" type="pres">
      <dgm:prSet presAssocID="{CB732AFD-5897-4D33-99DD-C9F08D4E4105}" presName="composite" presStyleCnt="0"/>
      <dgm:spPr/>
    </dgm:pt>
    <dgm:pt modelId="{F94C021B-E158-4587-BE0E-89F565B8E746}" type="pres">
      <dgm:prSet presAssocID="{CB732AFD-5897-4D33-99DD-C9F08D4E4105}" presName="imgShp" presStyleLbl="fgImgPlace1" presStyleIdx="1" presStyleCnt="4" custLinFactNeighborX="-1232" custLinFactNeighborY="-2127"/>
      <dgm:spPr/>
    </dgm:pt>
    <dgm:pt modelId="{2FF42A2F-6469-4C44-A1BA-B031B26BA036}" type="pres">
      <dgm:prSet presAssocID="{CB732AFD-5897-4D33-99DD-C9F08D4E4105}" presName="txShp" presStyleLbl="node1" presStyleIdx="1" presStyleCnt="4">
        <dgm:presLayoutVars>
          <dgm:bulletEnabled val="1"/>
        </dgm:presLayoutVars>
      </dgm:prSet>
      <dgm:spPr/>
    </dgm:pt>
    <dgm:pt modelId="{9F825323-B1C3-4828-B4B3-7E6D69EA2C3C}" type="pres">
      <dgm:prSet presAssocID="{E183C974-D426-4299-AA19-7DFBFCFAB5F8}" presName="spacing" presStyleCnt="0"/>
      <dgm:spPr/>
    </dgm:pt>
    <dgm:pt modelId="{53EAF8AE-098E-4424-AB26-09ADF7C089A1}" type="pres">
      <dgm:prSet presAssocID="{A56E00DD-D6BC-4018-B3B4-A50277CCE4FB}" presName="composite" presStyleCnt="0"/>
      <dgm:spPr/>
    </dgm:pt>
    <dgm:pt modelId="{502BBF94-1C8D-474D-8D99-43245D5EE486}" type="pres">
      <dgm:prSet presAssocID="{A56E00DD-D6BC-4018-B3B4-A50277CCE4FB}" presName="imgShp" presStyleLbl="fgImgPlace1" presStyleIdx="2" presStyleCnt="4" custLinFactNeighborX="4084" custLinFactNeighborY="31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2"/>
          </a:solidFill>
        </a:ln>
      </dgm:spPr>
    </dgm:pt>
    <dgm:pt modelId="{E99FF7D9-1B19-48B1-8756-A7D23374D0CD}" type="pres">
      <dgm:prSet presAssocID="{A56E00DD-D6BC-4018-B3B4-A50277CCE4FB}" presName="txShp" presStyleLbl="node1" presStyleIdx="2" presStyleCnt="4">
        <dgm:presLayoutVars>
          <dgm:bulletEnabled val="1"/>
        </dgm:presLayoutVars>
      </dgm:prSet>
      <dgm:spPr/>
    </dgm:pt>
    <dgm:pt modelId="{46C99F07-8AE0-494F-B5B9-CBC18C1ACF64}" type="pres">
      <dgm:prSet presAssocID="{204912A6-8CEA-4D57-A62C-1D6829CC75CA}" presName="spacing" presStyleCnt="0"/>
      <dgm:spPr/>
    </dgm:pt>
    <dgm:pt modelId="{07B3B383-0B1F-4875-869A-3E064B29E3CA}" type="pres">
      <dgm:prSet presAssocID="{4614832D-C17F-4305-92F3-D9786DBC6EDF}" presName="composite" presStyleCnt="0"/>
      <dgm:spPr/>
    </dgm:pt>
    <dgm:pt modelId="{94E11491-29CF-4EEC-ABE8-9A2878D1C1F8}" type="pres">
      <dgm:prSet presAssocID="{4614832D-C17F-4305-92F3-D9786DBC6EDF}" presName="imgShp" presStyleLbl="fgImgPlace1" presStyleIdx="3" presStyleCnt="4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/>
      </dgm:spPr>
      <dgm:extLst>
        <a:ext uri="{E40237B7-FDA0-4F09-8148-C483321AD2D9}">
          <dgm14:cNvPr xmlns:dgm14="http://schemas.microsoft.com/office/drawing/2010/diagram" id="0" name="" descr="徽章 4 外框"/>
        </a:ext>
      </dgm:extLst>
    </dgm:pt>
    <dgm:pt modelId="{7DA86883-F3A2-4588-A479-0C4D1F19666A}" type="pres">
      <dgm:prSet presAssocID="{4614832D-C17F-4305-92F3-D9786DBC6EDF}" presName="txShp" presStyleLbl="node1" presStyleIdx="3" presStyleCnt="4">
        <dgm:presLayoutVars>
          <dgm:bulletEnabled val="1"/>
        </dgm:presLayoutVars>
      </dgm:prSet>
      <dgm:spPr/>
    </dgm:pt>
  </dgm:ptLst>
  <dgm:cxnLst>
    <dgm:cxn modelId="{E4271E31-9391-4652-945A-A8EC97E2182F}" srcId="{CCAE3534-7A9E-4A7B-BE65-E8371A7D42B4}" destId="{CB732AFD-5897-4D33-99DD-C9F08D4E4105}" srcOrd="1" destOrd="0" parTransId="{F3BF74AB-658D-441B-A515-40D932819051}" sibTransId="{E183C974-D426-4299-AA19-7DFBFCFAB5F8}"/>
    <dgm:cxn modelId="{ADABFD39-FE2B-4F2D-8E79-6FF3CCF8C884}" type="presOf" srcId="{4614832D-C17F-4305-92F3-D9786DBC6EDF}" destId="{7DA86883-F3A2-4588-A479-0C4D1F19666A}" srcOrd="0" destOrd="0" presId="urn:microsoft.com/office/officeart/2005/8/layout/vList3"/>
    <dgm:cxn modelId="{D21AFD70-EA01-46AF-99A1-08E813E92147}" type="presOf" srcId="{CCAE3534-7A9E-4A7B-BE65-E8371A7D42B4}" destId="{128D2183-2A73-459C-8B26-FBCB6BAF1FFB}" srcOrd="0" destOrd="0" presId="urn:microsoft.com/office/officeart/2005/8/layout/vList3"/>
    <dgm:cxn modelId="{4AFA727D-6BC8-4921-A799-8B83771F56F4}" srcId="{CCAE3534-7A9E-4A7B-BE65-E8371A7D42B4}" destId="{4614832D-C17F-4305-92F3-D9786DBC6EDF}" srcOrd="3" destOrd="0" parTransId="{0829BCB3-4C51-4FAB-8FEA-83B2FD2FD1E9}" sibTransId="{E07EB68E-80D3-468E-9F0F-75B933F13831}"/>
    <dgm:cxn modelId="{02047E8C-BA4A-4872-AE58-F04859BB6930}" type="presOf" srcId="{4F33E99A-F1D5-4AF1-8CF3-EEECFD314413}" destId="{F0696886-FF63-4CB5-AE91-D6B3FD429240}" srcOrd="0" destOrd="0" presId="urn:microsoft.com/office/officeart/2005/8/layout/vList3"/>
    <dgm:cxn modelId="{DDE4EB8E-A9E8-46EC-955A-F4415A2B1442}" type="presOf" srcId="{A56E00DD-D6BC-4018-B3B4-A50277CCE4FB}" destId="{E99FF7D9-1B19-48B1-8756-A7D23374D0CD}" srcOrd="0" destOrd="0" presId="urn:microsoft.com/office/officeart/2005/8/layout/vList3"/>
    <dgm:cxn modelId="{4C42D1A2-5F90-4682-AAA4-E5ADF9ACBF89}" srcId="{CCAE3534-7A9E-4A7B-BE65-E8371A7D42B4}" destId="{A56E00DD-D6BC-4018-B3B4-A50277CCE4FB}" srcOrd="2" destOrd="0" parTransId="{6D058F9F-273F-46E4-A566-C842B9354FAE}" sibTransId="{204912A6-8CEA-4D57-A62C-1D6829CC75CA}"/>
    <dgm:cxn modelId="{7D207BBF-8602-44ED-B707-575CC321909C}" srcId="{CCAE3534-7A9E-4A7B-BE65-E8371A7D42B4}" destId="{4F33E99A-F1D5-4AF1-8CF3-EEECFD314413}" srcOrd="0" destOrd="0" parTransId="{C8863DCF-ECF5-45B5-B61A-CD8B8CDD943E}" sibTransId="{4EC01ED5-224B-4C6B-BC67-8F658F79E412}"/>
    <dgm:cxn modelId="{65E25EF4-C0B3-4BD8-897D-CAAB41D28C31}" type="presOf" srcId="{CB732AFD-5897-4D33-99DD-C9F08D4E4105}" destId="{2FF42A2F-6469-4C44-A1BA-B031B26BA036}" srcOrd="0" destOrd="0" presId="urn:microsoft.com/office/officeart/2005/8/layout/vList3"/>
    <dgm:cxn modelId="{DD3F8609-F33E-46EC-B824-BCF327167229}" type="presParOf" srcId="{128D2183-2A73-459C-8B26-FBCB6BAF1FFB}" destId="{581DA3C7-A4CC-41F0-BCBC-7C3351381F47}" srcOrd="0" destOrd="0" presId="urn:microsoft.com/office/officeart/2005/8/layout/vList3"/>
    <dgm:cxn modelId="{66765153-9DC9-4409-9206-0F9FB4C46205}" type="presParOf" srcId="{581DA3C7-A4CC-41F0-BCBC-7C3351381F47}" destId="{D46167D2-62BF-4649-8FC6-5DA487CF475F}" srcOrd="0" destOrd="0" presId="urn:microsoft.com/office/officeart/2005/8/layout/vList3"/>
    <dgm:cxn modelId="{CA0FB756-C0E5-476B-9EE1-5D71C6E18B4E}" type="presParOf" srcId="{581DA3C7-A4CC-41F0-BCBC-7C3351381F47}" destId="{F0696886-FF63-4CB5-AE91-D6B3FD429240}" srcOrd="1" destOrd="0" presId="urn:microsoft.com/office/officeart/2005/8/layout/vList3"/>
    <dgm:cxn modelId="{E6CFEAAD-3652-47F4-8514-2F6075B4FE95}" type="presParOf" srcId="{128D2183-2A73-459C-8B26-FBCB6BAF1FFB}" destId="{86AB8581-E228-4EA6-8D38-2E3F0D198953}" srcOrd="1" destOrd="0" presId="urn:microsoft.com/office/officeart/2005/8/layout/vList3"/>
    <dgm:cxn modelId="{5661882F-F53E-4587-8450-F850FBF2E2F9}" type="presParOf" srcId="{128D2183-2A73-459C-8B26-FBCB6BAF1FFB}" destId="{B11C292F-29F9-4E31-8917-2529F82ABD33}" srcOrd="2" destOrd="0" presId="urn:microsoft.com/office/officeart/2005/8/layout/vList3"/>
    <dgm:cxn modelId="{FABD1887-2413-4772-B699-FDEF0ACDC928}" type="presParOf" srcId="{B11C292F-29F9-4E31-8917-2529F82ABD33}" destId="{F94C021B-E158-4587-BE0E-89F565B8E746}" srcOrd="0" destOrd="0" presId="urn:microsoft.com/office/officeart/2005/8/layout/vList3"/>
    <dgm:cxn modelId="{F0E5BCFD-956C-47CB-8BAF-1F2BADDD3188}" type="presParOf" srcId="{B11C292F-29F9-4E31-8917-2529F82ABD33}" destId="{2FF42A2F-6469-4C44-A1BA-B031B26BA036}" srcOrd="1" destOrd="0" presId="urn:microsoft.com/office/officeart/2005/8/layout/vList3"/>
    <dgm:cxn modelId="{B73C2F6E-8BD7-43BC-8013-1B8413840BD0}" type="presParOf" srcId="{128D2183-2A73-459C-8B26-FBCB6BAF1FFB}" destId="{9F825323-B1C3-4828-B4B3-7E6D69EA2C3C}" srcOrd="3" destOrd="0" presId="urn:microsoft.com/office/officeart/2005/8/layout/vList3"/>
    <dgm:cxn modelId="{C000ECCE-DB99-456D-A1DB-FD4BDC0FDD5D}" type="presParOf" srcId="{128D2183-2A73-459C-8B26-FBCB6BAF1FFB}" destId="{53EAF8AE-098E-4424-AB26-09ADF7C089A1}" srcOrd="4" destOrd="0" presId="urn:microsoft.com/office/officeart/2005/8/layout/vList3"/>
    <dgm:cxn modelId="{15D46F74-8988-473E-B33D-F9777BE035FB}" type="presParOf" srcId="{53EAF8AE-098E-4424-AB26-09ADF7C089A1}" destId="{502BBF94-1C8D-474D-8D99-43245D5EE486}" srcOrd="0" destOrd="0" presId="urn:microsoft.com/office/officeart/2005/8/layout/vList3"/>
    <dgm:cxn modelId="{1C99974D-5627-4F8E-B1B0-D6841FA41FDB}" type="presParOf" srcId="{53EAF8AE-098E-4424-AB26-09ADF7C089A1}" destId="{E99FF7D9-1B19-48B1-8756-A7D23374D0CD}" srcOrd="1" destOrd="0" presId="urn:microsoft.com/office/officeart/2005/8/layout/vList3"/>
    <dgm:cxn modelId="{403AB016-8BA0-46C0-8415-FF1F0AE7718E}" type="presParOf" srcId="{128D2183-2A73-459C-8B26-FBCB6BAF1FFB}" destId="{46C99F07-8AE0-494F-B5B9-CBC18C1ACF64}" srcOrd="5" destOrd="0" presId="urn:microsoft.com/office/officeart/2005/8/layout/vList3"/>
    <dgm:cxn modelId="{64DC19F1-E0AE-423A-8B45-B39B57B8FDF3}" type="presParOf" srcId="{128D2183-2A73-459C-8B26-FBCB6BAF1FFB}" destId="{07B3B383-0B1F-4875-869A-3E064B29E3CA}" srcOrd="6" destOrd="0" presId="urn:microsoft.com/office/officeart/2005/8/layout/vList3"/>
    <dgm:cxn modelId="{5483A3A2-DC58-44A8-A41F-CE823DA8FA2D}" type="presParOf" srcId="{07B3B383-0B1F-4875-869A-3E064B29E3CA}" destId="{94E11491-29CF-4EEC-ABE8-9A2878D1C1F8}" srcOrd="0" destOrd="0" presId="urn:microsoft.com/office/officeart/2005/8/layout/vList3"/>
    <dgm:cxn modelId="{2AFD10CC-0FD8-4FDA-AA32-7D2B028AF708}" type="presParOf" srcId="{07B3B383-0B1F-4875-869A-3E064B29E3CA}" destId="{7DA86883-F3A2-4588-A479-0C4D1F1966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6886-FF63-4CB5-AE91-D6B3FD429240}">
      <dsp:nvSpPr>
        <dsp:cNvPr id="0" name=""/>
        <dsp:cNvSpPr/>
      </dsp:nvSpPr>
      <dsp:spPr>
        <a:xfrm rot="10800000">
          <a:off x="1910721" y="2716"/>
          <a:ext cx="6608174" cy="98502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i="0" kern="1200" dirty="0"/>
            <a:t>2/15-</a:t>
          </a:r>
          <a:r>
            <a:rPr lang="zh-TW" altLang="en-US" sz="1200" b="0" i="0" kern="1200" dirty="0"/>
            <a:t>個案自述晚上排便時，肛門口異常疼痛，且流血；用手觸碰肛門口，明顯感覺到有異狀物堵在肛門口，觸碰它會疼痛，故先行溫水坐浴及溫水中加入乳香精油、薰衣草精油、絲柏精油先行止痛、消炎</a:t>
          </a:r>
          <a:endParaRPr lang="zh-TW" altLang="en-US" sz="1200" kern="1200" dirty="0"/>
        </a:p>
      </dsp:txBody>
      <dsp:txXfrm rot="10800000">
        <a:off x="2156977" y="2716"/>
        <a:ext cx="6361918" cy="985025"/>
      </dsp:txXfrm>
    </dsp:sp>
    <dsp:sp modelId="{D46167D2-62BF-4649-8FC6-5DA487CF475F}">
      <dsp:nvSpPr>
        <dsp:cNvPr id="0" name=""/>
        <dsp:cNvSpPr/>
      </dsp:nvSpPr>
      <dsp:spPr>
        <a:xfrm>
          <a:off x="1379428" y="4834"/>
          <a:ext cx="985025" cy="98502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2A2F-6469-4C44-A1BA-B031B26BA036}">
      <dsp:nvSpPr>
        <dsp:cNvPr id="0" name=""/>
        <dsp:cNvSpPr/>
      </dsp:nvSpPr>
      <dsp:spPr>
        <a:xfrm rot="10800000">
          <a:off x="1910721" y="1281779"/>
          <a:ext cx="6608174" cy="985025"/>
        </a:xfrm>
        <a:prstGeom prst="homePlate">
          <a:avLst/>
        </a:prstGeom>
        <a:solidFill>
          <a:schemeClr val="accent3">
            <a:hueOff val="-3370554"/>
            <a:satOff val="9701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b="0" i="0" kern="1200" dirty="0"/>
            <a:t>2/16-</a:t>
          </a:r>
          <a:r>
            <a:rPr lang="zh-TW" altLang="en-US" sz="1300" b="0" i="0" kern="1200" dirty="0"/>
            <a:t>個案表示早上已比昨日減輕疼痛許多，但因是外痔關係故還是就醫，醫師診斷為血栓痔，故當日進行血栓切除術，術後麻藥退去後吃抗生素，但傷口還是疼痛，故調配精油，於早晚擦拭後進行坐浴。</a:t>
          </a:r>
          <a:endParaRPr lang="zh-TW" altLang="en-US" sz="1300" kern="1200" dirty="0"/>
        </a:p>
      </dsp:txBody>
      <dsp:txXfrm rot="10800000">
        <a:off x="2156977" y="1281779"/>
        <a:ext cx="6361918" cy="985025"/>
      </dsp:txXfrm>
    </dsp:sp>
    <dsp:sp modelId="{F94C021B-E158-4587-BE0E-89F565B8E746}">
      <dsp:nvSpPr>
        <dsp:cNvPr id="0" name=""/>
        <dsp:cNvSpPr/>
      </dsp:nvSpPr>
      <dsp:spPr>
        <a:xfrm>
          <a:off x="1406073" y="1260827"/>
          <a:ext cx="985025" cy="985025"/>
        </a:xfrm>
        <a:prstGeom prst="ellipse">
          <a:avLst/>
        </a:prstGeom>
        <a:solidFill>
          <a:schemeClr val="accent3">
            <a:tint val="50000"/>
            <a:hueOff val="-3570114"/>
            <a:satOff val="13177"/>
            <a:lumOff val="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FF7D9-1B19-48B1-8756-A7D23374D0CD}">
      <dsp:nvSpPr>
        <dsp:cNvPr id="0" name=""/>
        <dsp:cNvSpPr/>
      </dsp:nvSpPr>
      <dsp:spPr>
        <a:xfrm rot="10800000">
          <a:off x="1910721" y="2560841"/>
          <a:ext cx="6608174" cy="985025"/>
        </a:xfrm>
        <a:prstGeom prst="homePlate">
          <a:avLst/>
        </a:prstGeom>
        <a:solidFill>
          <a:schemeClr val="accent3">
            <a:hueOff val="-6741108"/>
            <a:satOff val="19401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b="0" i="0" kern="1200" dirty="0"/>
            <a:t>2/23-</a:t>
          </a:r>
          <a:r>
            <a:rPr lang="zh-TW" altLang="en-US" sz="1300" b="0" i="0" kern="1200" dirty="0"/>
            <a:t>開刀後一個禮拜後回診，醫師表示傷口已開始癒合，但還需要早晚進行坐浴，排便後用濕紙巾擦拭乾淨後，於肛門口外抹上精油；但個案表示因傷口關係，睡眠有影響，睡不好，故調配好睡眠精油。</a:t>
          </a:r>
          <a:endParaRPr lang="zh-TW" altLang="en-US" sz="1300" kern="1200" dirty="0"/>
        </a:p>
      </dsp:txBody>
      <dsp:txXfrm rot="10800000">
        <a:off x="2156977" y="2560841"/>
        <a:ext cx="6361918" cy="985025"/>
      </dsp:txXfrm>
    </dsp:sp>
    <dsp:sp modelId="{502BBF94-1C8D-474D-8D99-43245D5EE486}">
      <dsp:nvSpPr>
        <dsp:cNvPr id="0" name=""/>
        <dsp:cNvSpPr/>
      </dsp:nvSpPr>
      <dsp:spPr>
        <a:xfrm>
          <a:off x="1458437" y="2592283"/>
          <a:ext cx="985025" cy="9850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86883-F3A2-4588-A479-0C4D1F19666A}">
      <dsp:nvSpPr>
        <dsp:cNvPr id="0" name=""/>
        <dsp:cNvSpPr/>
      </dsp:nvSpPr>
      <dsp:spPr>
        <a:xfrm rot="10800000">
          <a:off x="1910721" y="3839904"/>
          <a:ext cx="6608174" cy="985025"/>
        </a:xfrm>
        <a:prstGeom prst="homePlate">
          <a:avLst/>
        </a:prstGeom>
        <a:solidFill>
          <a:schemeClr val="accent3">
            <a:hueOff val="-10111663"/>
            <a:satOff val="29102"/>
            <a:lumOff val="5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b="0" i="0" kern="1200" dirty="0"/>
            <a:t>3/8-</a:t>
          </a:r>
          <a:r>
            <a:rPr lang="zh-TW" altLang="en-US" sz="1300" b="0" i="0" kern="1200" dirty="0"/>
            <a:t>個案表示近期因多吃青菜</a:t>
          </a:r>
          <a:r>
            <a:rPr lang="en-US" altLang="zh-TW" sz="1300" b="0" i="0" kern="1200" dirty="0"/>
            <a:t>(</a:t>
          </a:r>
          <a:r>
            <a:rPr lang="zh-TW" altLang="en-US" sz="1300" b="0" i="0" kern="1200" dirty="0"/>
            <a:t>每日一定一碗</a:t>
          </a:r>
          <a:r>
            <a:rPr lang="en-US" altLang="zh-TW" sz="1300" b="0" i="0" kern="1200" dirty="0"/>
            <a:t>)</a:t>
          </a:r>
          <a:r>
            <a:rPr lang="zh-TW" altLang="en-US" sz="1300" b="0" i="0" kern="1200" dirty="0"/>
            <a:t>、水果</a:t>
          </a:r>
          <a:r>
            <a:rPr lang="en-US" altLang="zh-TW" sz="1300" b="0" i="0" kern="1200" dirty="0"/>
            <a:t>(</a:t>
          </a:r>
          <a:r>
            <a:rPr lang="zh-TW" altLang="en-US" sz="1300" b="0" i="0" kern="1200" dirty="0"/>
            <a:t>一晚</a:t>
          </a:r>
          <a:r>
            <a:rPr lang="en-US" altLang="zh-TW" sz="1300" b="0" i="0" kern="1200" dirty="0"/>
            <a:t>)</a:t>
          </a:r>
          <a:r>
            <a:rPr lang="zh-TW" altLang="en-US" sz="1300" b="0" i="0" kern="1200" dirty="0"/>
            <a:t>及喝足</a:t>
          </a:r>
          <a:r>
            <a:rPr lang="en-US" altLang="zh-TW" sz="1300" b="0" i="0" kern="1200" dirty="0"/>
            <a:t>2000C.C</a:t>
          </a:r>
          <a:r>
            <a:rPr lang="zh-TW" altLang="en-US" sz="1300" b="0" i="0" kern="1200" dirty="0"/>
            <a:t>的水</a:t>
          </a:r>
          <a:r>
            <a:rPr lang="en-US" altLang="zh-TW" sz="1300" b="0" i="0" kern="1200" dirty="0"/>
            <a:t>; </a:t>
          </a:r>
          <a:r>
            <a:rPr lang="zh-TW" altLang="en-US" sz="1300" b="0" i="0" kern="1200" dirty="0"/>
            <a:t>如上班白日比較無法做到，可以吃纖維酵素、益生菌或優酪乳，幫助排便順暢；每日至少排便</a:t>
          </a:r>
          <a:r>
            <a:rPr lang="en-US" altLang="zh-TW" sz="1300" b="0" i="0" kern="1200" dirty="0"/>
            <a:t>1</a:t>
          </a:r>
          <a:r>
            <a:rPr lang="zh-TW" altLang="en-US" sz="1300" b="0" i="0" kern="1200" dirty="0"/>
            <a:t>次，盡量避免糞便停留在直腸太久過硬，導致排便時摩擦到傷口</a:t>
          </a:r>
          <a:endParaRPr lang="zh-TW" altLang="en-US" sz="1300" kern="1200" dirty="0"/>
        </a:p>
      </dsp:txBody>
      <dsp:txXfrm rot="10800000">
        <a:off x="2156977" y="3839904"/>
        <a:ext cx="6361918" cy="985025"/>
      </dsp:txXfrm>
    </dsp:sp>
    <dsp:sp modelId="{94E11491-29CF-4EEC-ABE8-9A2878D1C1F8}">
      <dsp:nvSpPr>
        <dsp:cNvPr id="0" name=""/>
        <dsp:cNvSpPr/>
      </dsp:nvSpPr>
      <dsp:spPr>
        <a:xfrm>
          <a:off x="1418208" y="3839904"/>
          <a:ext cx="985025" cy="98502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FE4D33-5893-4B07-A902-449AC0D8B3F7}" type="datetime2">
              <a:rPr lang="zh-TW" altLang="en-US" smtClean="0">
                <a:latin typeface="+mj-ea"/>
                <a:ea typeface="+mj-ea"/>
              </a:rPr>
              <a:t>2024年6月30日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0BDEF7A8-4FC0-4813-84EF-F0D3DB3FA121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03266150-FA26-45B5-BF0B-186B42A09DC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31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222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55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aseline="0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661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874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881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243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>
                <a:latin typeface="+mn-ea"/>
                <a:ea typeface="+mn-ea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2D229AE-05F8-4428-A7C7-71A78B2231B5}" type="datetime2">
              <a:rPr lang="zh-TW" altLang="en-US" smtClean="0"/>
              <a:pPr/>
              <a:t>2024年6月30日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 useBgFill="1">
        <p:nvSpPr>
          <p:cNvPr id="20" name="手繪多邊形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1EEA72-722A-4032-932A-92275412AEDB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9" name="手繪多邊形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1A4C91D-2371-474A-8E17-CAB371DA2E08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604FDA-F0C2-45CB-9349-F6F199289799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BC29556-421D-4507-AA96-28B39C2E3DEB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6" name="手繪多邊形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0F82F5-56DC-44C8-93DB-224551D30ED8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EE156A-5731-454D-8F71-91EEAD1FE528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2B73E-5733-4D8D-8664-B6FD1D260C06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A3A4886-3C49-451A-83B6-4224672D2AD7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>
                <a:latin typeface="+mj-ea"/>
                <a:ea typeface="+mj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C4930B1-190D-47EF-B17F-C7370E2C0A72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24EA5C-C65E-4051-906A-E0ECB8242990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609012" y="6420898"/>
            <a:ext cx="1371600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B63DB804-0076-4FBD-AA6F-49FA37494018}" type="datetime2">
              <a:rPr lang="zh-TW" altLang="en-US" smtClean="0"/>
              <a:t>2024年6月30日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38" name="手繪多邊形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j-ea"/>
          <a:ea typeface="+mj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j-ea"/>
          <a:ea typeface="+mj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j-ea"/>
          <a:ea typeface="+mj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zh/%E9%B2%9C%E8%8A%B1-%E8%8A%B1%E7%93%A3-%E8%B5%AB%E5%B8%95%E5%8D%A1-%E8%93%9D%E8%89%B2-%E8%93%9D%E8%89%B2%E7%9A%84%E8%8A%B1-%E6%98%A5%E5%A4%A9%E7%9A%84%E8%8A%B1-%E6%97%A9%E5%B8%83%E5%8D%A2%E9%BB%98-%E5%85%B3%E9%97%AD-13382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nio.com/zh/%E9%9D%99%E7%89%A9/%E9%9D%99%E7%89%A9-%E8%8A%B1-%E8%87%AA%E7%84%B6-%E5%A4%8F%E5%A4%A9-%E6%A4%8D%E7%89%A9-%E7%94%98%E8%8F%8A-%E6%A4%8D%E7%89%A9-%E5%BC%80%E8%8A%B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exels.com/photo/thank-you-heart-text-79102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植物, 花, 銀蓮花, 花瓣 的圖片">
            <a:extLst>
              <a:ext uri="{FF2B5EF4-FFF2-40B4-BE49-F238E27FC236}">
                <a16:creationId xmlns:a16="http://schemas.microsoft.com/office/drawing/2014/main" id="{0253D697-D576-D9B7-B428-64698C8445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5019" y="-610017"/>
            <a:ext cx="11758785" cy="8078033"/>
          </a:xfrm>
          <a:prstGeom prst="rect">
            <a:avLst/>
          </a:prstGeom>
        </p:spPr>
      </p:pic>
      <p:sp>
        <p:nvSpPr>
          <p:cNvPr id="4" name="副標題 2">
            <a:extLst>
              <a:ext uri="{FF2B5EF4-FFF2-40B4-BE49-F238E27FC236}">
                <a16:creationId xmlns:a16="http://schemas.microsoft.com/office/drawing/2014/main" id="{926E8735-06FA-71B6-6234-41EEE2188E25}"/>
              </a:ext>
            </a:extLst>
          </p:cNvPr>
          <p:cNvSpPr txBox="1">
            <a:spLocks/>
          </p:cNvSpPr>
          <p:nvPr/>
        </p:nvSpPr>
        <p:spPr>
          <a:xfrm>
            <a:off x="3430116" y="6136640"/>
            <a:ext cx="3853035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1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dirty="0"/>
              <a:t>高階芳療班</a:t>
            </a:r>
            <a:r>
              <a:rPr lang="en-US" altLang="zh-TW" sz="3000" dirty="0"/>
              <a:t>_</a:t>
            </a:r>
            <a:r>
              <a:rPr lang="zh-TW" altLang="en-US" sz="3000" dirty="0"/>
              <a:t> 林禧蓁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268760"/>
            <a:ext cx="9684567" cy="2667000"/>
          </a:xfrm>
        </p:spPr>
        <p:txBody>
          <a:bodyPr rtlCol="0"/>
          <a:lstStyle/>
          <a:p>
            <a:pPr rtl="0"/>
            <a:br>
              <a:rPr lang="en-US" altLang="zh-TW" dirty="0"/>
            </a:br>
            <a:r>
              <a:rPr lang="zh-TW" altLang="en-US" dirty="0"/>
              <a:t>香氛發表會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25860" y="5558769"/>
            <a:ext cx="822960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000" dirty="0"/>
              <a:t>芳療在血栓痔的應用與功效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植物, 花瓣, 花, 雛菊 的圖片&#10;&#10;自動產生的描述">
            <a:extLst>
              <a:ext uri="{FF2B5EF4-FFF2-40B4-BE49-F238E27FC236}">
                <a16:creationId xmlns:a16="http://schemas.microsoft.com/office/drawing/2014/main" id="{7BC768AE-9BDD-2E09-A1F2-503D52C501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673718"/>
            <a:ext cx="12188825" cy="6866699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大綱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197868" y="1700808"/>
            <a:ext cx="9144000" cy="4267200"/>
          </a:xfrm>
        </p:spPr>
        <p:txBody>
          <a:bodyPr rtlCol="0"/>
          <a:lstStyle/>
          <a:p>
            <a:pPr rtl="0"/>
            <a:r>
              <a:rPr lang="zh-TW" altLang="en-US" dirty="0"/>
              <a:t>個案症狀及病因</a:t>
            </a:r>
            <a:endParaRPr lang="en-US" altLang="zh-TW" dirty="0"/>
          </a:p>
          <a:p>
            <a:pPr rtl="0"/>
            <a:r>
              <a:rPr lang="zh-TW" altLang="en-US" dirty="0"/>
              <a:t>療程目的</a:t>
            </a:r>
            <a:endParaRPr lang="en-US" altLang="zh-TW" dirty="0"/>
          </a:p>
          <a:p>
            <a:pPr rtl="0"/>
            <a:r>
              <a:rPr lang="zh-TW" altLang="en-US" dirty="0"/>
              <a:t>使用配方</a:t>
            </a:r>
            <a:endParaRPr lang="en-US" altLang="zh-TW" dirty="0"/>
          </a:p>
          <a:p>
            <a:pPr rtl="0"/>
            <a:r>
              <a:rPr lang="zh-TW" altLang="en-US" dirty="0"/>
              <a:t>芳療評價</a:t>
            </a:r>
            <a:endParaRPr lang="en-US" altLang="zh-TW" dirty="0"/>
          </a:p>
          <a:p>
            <a:pPr rtl="0"/>
            <a:r>
              <a:rPr lang="zh-TW" altLang="en-US" dirty="0"/>
              <a:t>個案回饋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個案症狀說明及治療目的</a:t>
            </a:r>
            <a:endParaRPr lang="en-US" alt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D1569ED-CE6F-1614-F7C2-88CE6532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2292628"/>
            <a:ext cx="5472606" cy="4750577"/>
          </a:xfr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/>
            <a:r>
              <a:rPr lang="en-US" altLang="zh-TW" kern="100" dirty="0"/>
              <a:t>39</a:t>
            </a:r>
            <a:r>
              <a:rPr lang="zh-TW" altLang="en-US" kern="100" dirty="0"/>
              <a:t>歲女性，體型高瘦，上班族，長期坐辦公桌，無運動習慣，平日外食的機會多，故平日蔬果膳食纖維攝取不足。</a:t>
            </a:r>
            <a:endParaRPr lang="en-US" altLang="zh-TW" kern="100" dirty="0"/>
          </a:p>
          <a:p>
            <a:pPr marL="0"/>
            <a:r>
              <a:rPr lang="zh-TW" altLang="zh-TW" kern="100" dirty="0"/>
              <a:t>個案自述</a:t>
            </a:r>
            <a:r>
              <a:rPr lang="en-US" altLang="zh-TW" kern="100" dirty="0"/>
              <a:t>2/15</a:t>
            </a:r>
            <a:r>
              <a:rPr lang="zh-TW" altLang="zh-TW" kern="100" dirty="0"/>
              <a:t>晚上排便時，肛門口異常疼痛，且流血；用手觸碰肛門口，明顯感覺到有異狀物堵在肛門口，觸碰它會疼痛</a:t>
            </a:r>
            <a:r>
              <a:rPr lang="zh-TW" altLang="en-US" kern="100" dirty="0"/>
              <a:t>。隔一天立馬至診所處理痔瘡，診斷為血栓痔，當日進行割除痔瘡。</a:t>
            </a:r>
            <a:endParaRPr lang="en-US" altLang="zh-TW" kern="100" dirty="0"/>
          </a:p>
          <a:p>
            <a:pPr marL="0"/>
            <a:r>
              <a:rPr lang="zh-TW" altLang="en-US" kern="100" dirty="0"/>
              <a:t>當日回家後因麻醉退後疼痛不已，坐立難安，尤其晚上睡覺更是睡不好。</a:t>
            </a:r>
            <a:endParaRPr lang="en-US" altLang="zh-TW" kern="100" dirty="0"/>
          </a:p>
          <a:p>
            <a:pPr marL="0"/>
            <a:endParaRPr lang="zh-TW" altLang="en-US" kern="1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B68B949-C655-C347-6153-7E04E70F52E8}"/>
              </a:ext>
            </a:extLst>
          </p:cNvPr>
          <p:cNvSpPr txBox="1"/>
          <p:nvPr/>
        </p:nvSpPr>
        <p:spPr>
          <a:xfrm>
            <a:off x="7010200" y="1830963"/>
            <a:ext cx="460851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  <a:latin typeface="+mj-ea"/>
                <a:ea typeface="+mj-ea"/>
              </a:rPr>
              <a:t>治療目的</a:t>
            </a:r>
            <a:endParaRPr lang="en-US" altLang="zh-TW" sz="24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73FCA80-59F0-F0E5-16FD-358C7EA4A401}"/>
              </a:ext>
            </a:extLst>
          </p:cNvPr>
          <p:cNvSpPr txBox="1"/>
          <p:nvPr/>
        </p:nvSpPr>
        <p:spPr>
          <a:xfrm>
            <a:off x="7010100" y="2420888"/>
            <a:ext cx="4608512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+mj-ea"/>
                <a:ea typeface="+mj-ea"/>
              </a:rPr>
              <a:t>因</a:t>
            </a:r>
            <a:r>
              <a:rPr lang="zh-TW" altLang="zh-TW" sz="2400" kern="100" dirty="0">
                <a:effectLst/>
                <a:latin typeface="+mj-ea"/>
                <a:ea typeface="+mj-ea"/>
              </a:rPr>
              <a:t>血栓痔的狀況，雖然已經手術割掉，但目前手術後第一天還是會疼痛，</a:t>
            </a:r>
            <a:r>
              <a:rPr lang="zh-TW" altLang="en-US" sz="2400" kern="100" dirty="0">
                <a:effectLst/>
                <a:latin typeface="+mj-ea"/>
                <a:ea typeface="+mj-ea"/>
              </a:rPr>
              <a:t>因此</a:t>
            </a:r>
            <a:r>
              <a:rPr lang="zh-TW" altLang="en-US" sz="2400" kern="100" dirty="0">
                <a:latin typeface="+mj-ea"/>
                <a:ea typeface="+mj-ea"/>
              </a:rPr>
              <a:t>想藉由芳療</a:t>
            </a:r>
            <a:endParaRPr lang="en-US" altLang="zh-TW" sz="2400" kern="100" dirty="0">
              <a:latin typeface="+mj-ea"/>
              <a:ea typeface="+mj-ea"/>
            </a:endParaRPr>
          </a:p>
          <a:p>
            <a:r>
              <a:rPr lang="en-US" altLang="zh-TW" sz="2400" kern="100" dirty="0">
                <a:effectLst/>
                <a:latin typeface="+mj-ea"/>
                <a:ea typeface="+mj-ea"/>
              </a:rPr>
              <a:t>1.</a:t>
            </a:r>
            <a:r>
              <a:rPr lang="zh-TW" altLang="zh-TW" sz="2400" kern="100" dirty="0">
                <a:effectLst/>
                <a:latin typeface="+mj-ea"/>
                <a:ea typeface="+mj-ea"/>
              </a:rPr>
              <a:t>用精油舒緩疼痛</a:t>
            </a:r>
          </a:p>
          <a:p>
            <a:r>
              <a:rPr lang="en-US" altLang="zh-TW" sz="2400" dirty="0">
                <a:latin typeface="+mj-ea"/>
                <a:ea typeface="+mj-ea"/>
              </a:rPr>
              <a:t>2.</a:t>
            </a:r>
            <a:r>
              <a:rPr lang="zh-TW" altLang="en-US" sz="2400" dirty="0">
                <a:latin typeface="+mj-ea"/>
                <a:ea typeface="+mj-ea"/>
              </a:rPr>
              <a:t>改善心理上的焦慮及睡眠</a:t>
            </a:r>
            <a:endParaRPr lang="en-US" altLang="zh-TW" sz="2400" dirty="0">
              <a:latin typeface="+mj-ea"/>
              <a:ea typeface="+mj-ea"/>
            </a:endParaRPr>
          </a:p>
          <a:p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B31EBD-BCE5-690F-7B08-6BF22CBB41D5}"/>
              </a:ext>
            </a:extLst>
          </p:cNvPr>
          <p:cNvSpPr txBox="1"/>
          <p:nvPr/>
        </p:nvSpPr>
        <p:spPr>
          <a:xfrm>
            <a:off x="981844" y="1772816"/>
            <a:ext cx="547260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  <a:latin typeface="+mj-ea"/>
                <a:ea typeface="+mj-ea"/>
              </a:rPr>
              <a:t>個案簡介</a:t>
            </a:r>
            <a:endParaRPr lang="en-US" altLang="zh-TW" sz="24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4">
            <a:extLst>
              <a:ext uri="{FF2B5EF4-FFF2-40B4-BE49-F238E27FC236}">
                <a16:creationId xmlns:a16="http://schemas.microsoft.com/office/drawing/2014/main" id="{D4EBC5E9-0C4D-06E7-3BDA-3B69FC9310D5}"/>
              </a:ext>
            </a:extLst>
          </p:cNvPr>
          <p:cNvSpPr txBox="1">
            <a:spLocks/>
          </p:cNvSpPr>
          <p:nvPr/>
        </p:nvSpPr>
        <p:spPr>
          <a:xfrm>
            <a:off x="204373" y="548680"/>
            <a:ext cx="9937104" cy="576064"/>
          </a:xfrm>
          <a:prstGeom prst="rect">
            <a:avLst/>
          </a:prstGeom>
        </p:spPr>
        <p:txBody>
          <a:bodyPr rtlCol="0"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dirty="0"/>
              <a:t>芳療配方：止痛、抗發炎、鎮靜舒緩為主要目的</a:t>
            </a:r>
          </a:p>
          <a:p>
            <a:endParaRPr lang="en-US" altLang="zh-TW" sz="3600" dirty="0"/>
          </a:p>
          <a:p>
            <a:endParaRPr lang="zh-TW" altLang="en-US" sz="36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38846AA-583C-40CD-9FFB-D03C90412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99552"/>
              </p:ext>
            </p:extLst>
          </p:nvPr>
        </p:nvGraphicFramePr>
        <p:xfrm>
          <a:off x="477788" y="1628800"/>
          <a:ext cx="10945216" cy="51145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00126507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49322557"/>
                    </a:ext>
                  </a:extLst>
                </a:gridCol>
                <a:gridCol w="1923855">
                  <a:extLst>
                    <a:ext uri="{9D8B030D-6E8A-4147-A177-3AD203B41FA5}">
                      <a16:colId xmlns:a16="http://schemas.microsoft.com/office/drawing/2014/main" val="96609467"/>
                    </a:ext>
                  </a:extLst>
                </a:gridCol>
                <a:gridCol w="5132929">
                  <a:extLst>
                    <a:ext uri="{9D8B030D-6E8A-4147-A177-3AD203B41FA5}">
                      <a16:colId xmlns:a16="http://schemas.microsoft.com/office/drawing/2014/main" val="537211290"/>
                    </a:ext>
                  </a:extLst>
                </a:gridCol>
              </a:tblGrid>
              <a:tr h="555712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諮詢次數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使用基底油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劑量、濃度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選用精油理由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953279"/>
                  </a:ext>
                </a:extLst>
              </a:tr>
              <a:tr h="1257685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第一次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手術前一天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疼痛指數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溫水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水溫大約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37-38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度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乳香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2D</a:t>
                      </a: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薰衣草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2D</a:t>
                      </a: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絲柏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乳香：</a:t>
                      </a:r>
                      <a:r>
                        <a:rPr lang="zh-TW" altLang="en-US" dirty="0"/>
                        <a:t>具有抗炎和止痛的功效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薰衣草：</a:t>
                      </a:r>
                      <a:r>
                        <a:rPr lang="zh-TW" altLang="en-US" dirty="0"/>
                        <a:t>放鬆、幫助睡眠、舒緩緊張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絲柏：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有收斂的作用，可以促進曲張的靜脈收縮，有益於循環系統的健康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420963"/>
                  </a:ext>
                </a:extLst>
              </a:tr>
              <a:tr h="1838155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第二次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手術當天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疼痛指數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分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金盞花油</a:t>
                      </a:r>
                      <a:r>
                        <a:rPr lang="en-US" altLang="zh-TW" dirty="0"/>
                        <a:t>10ML</a:t>
                      </a: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滋潤、抗炎、細胞再生作用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3%</a:t>
                      </a:r>
                    </a:p>
                    <a:p>
                      <a:r>
                        <a:rPr lang="zh-TW" altLang="en-US" dirty="0"/>
                        <a:t>絲柏</a:t>
                      </a:r>
                      <a:r>
                        <a:rPr lang="en-US" altLang="zh-TW" dirty="0"/>
                        <a:t>2D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乳香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2D</a:t>
                      </a: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玫瑰天竺葵 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</a:rPr>
                        <a:t>2D</a:t>
                      </a: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義大利永久花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</a:rPr>
                        <a:t>1D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絲柏：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有收斂的作用，可以促進曲張的靜脈收縮，有益於循環系統的健康</a:t>
                      </a:r>
                      <a:endParaRPr lang="en-US" altLang="zh-TW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乳香：</a:t>
                      </a:r>
                      <a:r>
                        <a:rPr lang="zh-TW" altLang="en-US" dirty="0"/>
                        <a:t>具有抗炎和止痛的功效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玫瑰天竺葵 ：促進淋巴系統的循環、抗菌消炎</a:t>
                      </a:r>
                      <a:endParaRPr lang="en-US" altLang="zh-TW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義大利永久花：幫助傷口復原、抗發炎、抗敏感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628915"/>
                  </a:ext>
                </a:extLst>
              </a:tr>
              <a:tr h="1231464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第三次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傷口癒合變小，搔癢，疼痛指數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3.5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分，睡眠不好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杏仁油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</a:rPr>
                        <a:t>10ML</a:t>
                      </a: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富含維生素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</a:rPr>
                        <a:t>B2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、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</a:rPr>
                        <a:t>B6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、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</a:rPr>
                        <a:t>E</a:t>
                      </a: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延展性高，低過敏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</a:rPr>
                        <a:t>5%</a:t>
                      </a: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甜橙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</a:rPr>
                        <a:t>3D</a:t>
                      </a: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真正薰衣草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</a:rPr>
                        <a:t>4D</a:t>
                      </a: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玫瑰天竺葵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</a:rPr>
                        <a:t>2D</a:t>
                      </a: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岩蘭草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</a:rPr>
                        <a:t>1D</a:t>
                      </a:r>
                      <a:endParaRPr lang="en-US" altLang="zh-TW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甜橙：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放鬆、舒緩緊張</a:t>
                      </a:r>
                      <a:endParaRPr lang="en-US" altLang="zh-TW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真正薰衣草：放鬆、幫助睡眠、舒緩緊張、止痛</a:t>
                      </a:r>
                      <a:endParaRPr lang="en-US" altLang="zh-TW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玫瑰天竺葵：具有抗菌、消炎、修復的效果</a:t>
                      </a:r>
                      <a:endParaRPr lang="en-US" altLang="zh-TW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岩蘭草：活血行血的功能</a:t>
                      </a:r>
                      <a:endParaRPr lang="en-US" altLang="zh-TW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952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780" y="113522"/>
            <a:ext cx="9144000" cy="1144556"/>
          </a:xfrm>
        </p:spPr>
        <p:txBody>
          <a:bodyPr rtlCol="0"/>
          <a:lstStyle/>
          <a:p>
            <a:pPr rtl="0"/>
            <a:r>
              <a:rPr lang="zh-TW" altLang="en-US" dirty="0"/>
              <a:t>芳療評值</a:t>
            </a:r>
            <a:endParaRPr lang="zh-TW" altLang="en-US" dirty="0">
              <a:latin typeface="+mj-ea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C9B91999-DDA0-A7C5-4E6D-2B46C72BA0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1821908"/>
              </p:ext>
            </p:extLst>
          </p:nvPr>
        </p:nvGraphicFramePr>
        <p:xfrm>
          <a:off x="765820" y="1916832"/>
          <a:ext cx="9937104" cy="482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圖形 11" descr="徽章 1 外框">
            <a:extLst>
              <a:ext uri="{FF2B5EF4-FFF2-40B4-BE49-F238E27FC236}">
                <a16:creationId xmlns:a16="http://schemas.microsoft.com/office/drawing/2014/main" id="{F1414396-6775-C8C8-0C7E-63EFEA1C9D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05980" y="1988840"/>
            <a:ext cx="914400" cy="914400"/>
          </a:xfrm>
          <a:prstGeom prst="rect">
            <a:avLst/>
          </a:prstGeom>
        </p:spPr>
      </p:pic>
      <p:pic>
        <p:nvPicPr>
          <p:cNvPr id="14" name="圖形 13" descr="識別證 外框">
            <a:extLst>
              <a:ext uri="{FF2B5EF4-FFF2-40B4-BE49-F238E27FC236}">
                <a16:creationId xmlns:a16="http://schemas.microsoft.com/office/drawing/2014/main" id="{85B6D14B-B8C1-0977-D233-F092C00E9B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6915" y="32129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9144000" cy="1144556"/>
          </a:xfrm>
        </p:spPr>
        <p:txBody>
          <a:bodyPr rtlCol="0"/>
          <a:lstStyle/>
          <a:p>
            <a:pPr rtl="0"/>
            <a:r>
              <a:rPr lang="zh-TW" altLang="en-US" dirty="0"/>
              <a:t>芳療評值</a:t>
            </a:r>
            <a:endParaRPr lang="en-US" altLang="zh-TW" dirty="0"/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FACD8349-FED9-3655-3435-7EC2766DB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244327"/>
              </p:ext>
            </p:extLst>
          </p:nvPr>
        </p:nvGraphicFramePr>
        <p:xfrm>
          <a:off x="4726260" y="2126673"/>
          <a:ext cx="5791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字預留位置 4">
            <a:extLst>
              <a:ext uri="{FF2B5EF4-FFF2-40B4-BE49-F238E27FC236}">
                <a16:creationId xmlns:a16="http://schemas.microsoft.com/office/drawing/2014/main" id="{D813F43C-CE65-DACE-9CF5-8C69FFCB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820" y="2413589"/>
            <a:ext cx="3240360" cy="1656184"/>
          </a:xfrm>
        </p:spPr>
        <p:txBody>
          <a:bodyPr rtlCol="0"/>
          <a:lstStyle/>
          <a:p>
            <a:pPr rtl="0"/>
            <a:r>
              <a:rPr lang="zh-TW" altLang="en-US" dirty="0"/>
              <a:t>傷口疼痛指數</a:t>
            </a:r>
            <a:endParaRPr lang="en-US" altLang="zh-TW" dirty="0"/>
          </a:p>
          <a:p>
            <a:pPr rtl="0"/>
            <a:r>
              <a:rPr lang="zh-TW" altLang="en-US" dirty="0"/>
              <a:t>滿分</a:t>
            </a:r>
            <a:r>
              <a:rPr lang="en-US" altLang="zh-TW" dirty="0"/>
              <a:t>5</a:t>
            </a:r>
            <a:r>
              <a:rPr lang="zh-TW" altLang="en-US" dirty="0"/>
              <a:t>分為疼痛指數越大，</a:t>
            </a:r>
            <a:endParaRPr lang="en-US" altLang="zh-TW" dirty="0"/>
          </a:p>
          <a:p>
            <a:pPr rtl="0"/>
            <a:r>
              <a:rPr lang="zh-TW" altLang="en-US" dirty="0"/>
              <a:t>從一開始</a:t>
            </a:r>
            <a:r>
              <a:rPr lang="en-US" altLang="zh-TW" dirty="0"/>
              <a:t>5</a:t>
            </a:r>
            <a:r>
              <a:rPr lang="zh-TW" altLang="en-US" dirty="0"/>
              <a:t>分降低到</a:t>
            </a:r>
            <a:r>
              <a:rPr lang="en-US" altLang="zh-TW" dirty="0"/>
              <a:t>3.5</a:t>
            </a:r>
            <a:r>
              <a:rPr lang="zh-TW" altLang="en-US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9144000" cy="1144556"/>
          </a:xfrm>
        </p:spPr>
        <p:txBody>
          <a:bodyPr rtlCol="0"/>
          <a:lstStyle/>
          <a:p>
            <a:pPr rtl="0"/>
            <a:r>
              <a:rPr lang="zh-TW" altLang="en-US" dirty="0"/>
              <a:t>芳療評值</a:t>
            </a:r>
            <a:endParaRPr lang="en-US" altLang="zh-TW" dirty="0"/>
          </a:p>
        </p:txBody>
      </p:sp>
      <p:sp>
        <p:nvSpPr>
          <p:cNvPr id="8" name="文字預留位置 4">
            <a:extLst>
              <a:ext uri="{FF2B5EF4-FFF2-40B4-BE49-F238E27FC236}">
                <a16:creationId xmlns:a16="http://schemas.microsoft.com/office/drawing/2014/main" id="{D813F43C-CE65-DACE-9CF5-8C69FFCB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820" y="2413589"/>
            <a:ext cx="3240360" cy="1656184"/>
          </a:xfrm>
        </p:spPr>
        <p:txBody>
          <a:bodyPr rtlCol="0"/>
          <a:lstStyle/>
          <a:p>
            <a:pPr rtl="0"/>
            <a:r>
              <a:rPr lang="zh-TW" altLang="en-US" dirty="0"/>
              <a:t>睡眠品質指數</a:t>
            </a:r>
            <a:endParaRPr lang="en-US" altLang="zh-TW" dirty="0"/>
          </a:p>
          <a:p>
            <a:pPr rtl="0"/>
            <a:r>
              <a:rPr lang="zh-TW" altLang="en-US" dirty="0"/>
              <a:t>滿分</a:t>
            </a:r>
            <a:r>
              <a:rPr lang="en-US" altLang="zh-TW" dirty="0"/>
              <a:t>5</a:t>
            </a:r>
            <a:r>
              <a:rPr lang="zh-TW" altLang="en-US" dirty="0"/>
              <a:t>分為品質最佳</a:t>
            </a:r>
            <a:endParaRPr lang="en-US" altLang="zh-TW" dirty="0"/>
          </a:p>
          <a:p>
            <a:pPr rtl="0"/>
            <a:r>
              <a:rPr lang="zh-TW" altLang="en-US" dirty="0"/>
              <a:t>從一開始</a:t>
            </a:r>
            <a:r>
              <a:rPr lang="en-US" altLang="zh-TW" dirty="0"/>
              <a:t>2.5</a:t>
            </a:r>
            <a:r>
              <a:rPr lang="zh-TW" altLang="en-US" dirty="0"/>
              <a:t>分提升到</a:t>
            </a:r>
            <a:r>
              <a:rPr lang="en-US" altLang="zh-TW" dirty="0"/>
              <a:t>4</a:t>
            </a:r>
            <a:r>
              <a:rPr lang="zh-TW" altLang="en-US" dirty="0"/>
              <a:t>分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E8AC77EC-3BE3-26A6-72A0-0725D2DE8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622659"/>
              </p:ext>
            </p:extLst>
          </p:nvPr>
        </p:nvGraphicFramePr>
        <p:xfrm>
          <a:off x="4977780" y="1936173"/>
          <a:ext cx="5400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67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網路高階班_林禧蓁">
            <a:extLst>
              <a:ext uri="{FF2B5EF4-FFF2-40B4-BE49-F238E27FC236}">
                <a16:creationId xmlns:a16="http://schemas.microsoft.com/office/drawing/2014/main" id="{379E544A-99B0-AFE7-7145-291AFAE7A2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1701800" y="2057400"/>
            <a:ext cx="5904780" cy="3966768"/>
          </a:xfrm>
        </p:spPr>
      </p:pic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EFAFD8F9-E0FC-63A4-9A62-10E04EBA2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0962" y="5445224"/>
            <a:ext cx="2743200" cy="786408"/>
          </a:xfrm>
        </p:spPr>
        <p:txBody>
          <a:bodyPr/>
          <a:lstStyle/>
          <a:p>
            <a:r>
              <a:rPr lang="zh-TW" altLang="en-US" dirty="0"/>
              <a:t>高階芳療班</a:t>
            </a:r>
            <a:r>
              <a:rPr lang="en-US" altLang="zh-TW" dirty="0"/>
              <a:t>_</a:t>
            </a:r>
            <a:r>
              <a:rPr lang="zh-TW" altLang="en-US" dirty="0"/>
              <a:t>林禧蓁</a:t>
            </a:r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E0FD9EC2-F433-8329-87D9-B0C126C9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大地色調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06_TF02801065.potx" id="{249CC85F-E026-4209-B2EC-C26673FF514A}" vid="{A038300D-2899-4943-85B8-06B6717D9396}"/>
    </a:ext>
  </a:extLst>
</a:theme>
</file>

<file path=ppt/theme/theme2.xml><?xml version="1.0" encoding="utf-8"?>
<a:theme xmlns:a="http://schemas.openxmlformats.org/drawingml/2006/main" name="Office 佈景主題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148</TotalTime>
  <Words>779</Words>
  <Application>Microsoft Office PowerPoint</Application>
  <PresentationFormat>自訂</PresentationFormat>
  <Paragraphs>85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微軟正黑體</vt:lpstr>
      <vt:lpstr>Arial</vt:lpstr>
      <vt:lpstr>Corbel</vt:lpstr>
      <vt:lpstr>大地色調 16x9</vt:lpstr>
      <vt:lpstr> 香氛發表會</vt:lpstr>
      <vt:lpstr>大綱</vt:lpstr>
      <vt:lpstr>個案症狀說明及治療目的</vt:lpstr>
      <vt:lpstr>PowerPoint 簡報</vt:lpstr>
      <vt:lpstr>芳療評值</vt:lpstr>
      <vt:lpstr>芳療評值</vt:lpstr>
      <vt:lpstr>芳療評值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詠鈞 段</dc:creator>
  <cp:lastModifiedBy>詠鈞 段</cp:lastModifiedBy>
  <cp:revision>8</cp:revision>
  <dcterms:created xsi:type="dcterms:W3CDTF">2024-06-29T02:25:35Z</dcterms:created>
  <dcterms:modified xsi:type="dcterms:W3CDTF">2024-06-30T09:24:19Z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